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77" r:id="rId3"/>
    <p:sldId id="261" r:id="rId4"/>
    <p:sldId id="311" r:id="rId5"/>
    <p:sldId id="286" r:id="rId6"/>
    <p:sldId id="289" r:id="rId7"/>
    <p:sldId id="267" r:id="rId8"/>
    <p:sldId id="285" r:id="rId9"/>
    <p:sldId id="272" r:id="rId10"/>
    <p:sldId id="290" r:id="rId11"/>
    <p:sldId id="288" r:id="rId12"/>
    <p:sldId id="315" r:id="rId13"/>
    <p:sldId id="279" r:id="rId14"/>
    <p:sldId id="292" r:id="rId15"/>
    <p:sldId id="265" r:id="rId16"/>
    <p:sldId id="293" r:id="rId17"/>
    <p:sldId id="269" r:id="rId18"/>
    <p:sldId id="312" r:id="rId19"/>
    <p:sldId id="308" r:id="rId20"/>
    <p:sldId id="294" r:id="rId21"/>
    <p:sldId id="295" r:id="rId22"/>
    <p:sldId id="296" r:id="rId23"/>
    <p:sldId id="310" r:id="rId24"/>
    <p:sldId id="297" r:id="rId25"/>
    <p:sldId id="306" r:id="rId26"/>
    <p:sldId id="300" r:id="rId27"/>
    <p:sldId id="301" r:id="rId28"/>
    <p:sldId id="302" r:id="rId29"/>
    <p:sldId id="303" r:id="rId30"/>
    <p:sldId id="304" r:id="rId31"/>
    <p:sldId id="313" r:id="rId32"/>
    <p:sldId id="305" r:id="rId33"/>
    <p:sldId id="31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p:cViewPr varScale="1">
        <p:scale>
          <a:sx n="67" d="100"/>
          <a:sy n="67" d="100"/>
        </p:scale>
        <p:origin x="1260" y="80"/>
      </p:cViewPr>
      <p:guideLst>
        <p:guide orient="horz" pos="2160"/>
        <p:guide pos="2880"/>
      </p:guideLst>
    </p:cSldViewPr>
  </p:slideViewPr>
  <p:notesTextViewPr>
    <p:cViewPr>
      <p:scale>
        <a:sx n="1" d="1"/>
        <a:sy n="1" d="1"/>
      </p:scale>
      <p:origin x="0" y="0"/>
    </p:cViewPr>
  </p:notesTextViewPr>
  <p:sorterViewPr>
    <p:cViewPr>
      <p:scale>
        <a:sx n="100" d="100"/>
        <a:sy n="100" d="100"/>
      </p:scale>
      <p:origin x="0" y="3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3B186C-F7CA-4A7E-9533-4226569248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2182DD-159D-4FE7-A81A-1D8EB86B81D6}">
      <dgm:prSet/>
      <dgm:spPr/>
      <dgm:t>
        <a:bodyPr/>
        <a:lstStyle/>
        <a:p>
          <a:pPr rtl="0"/>
          <a:r>
            <a:rPr lang="en-US" b="1" dirty="0"/>
            <a:t>4.1.1 – </a:t>
          </a:r>
          <a:r>
            <a:rPr lang="it-IT" b="1" dirty="0"/>
            <a:t>Dezvoltarea modelului integrat de servicii integrate in comunitate</a:t>
          </a:r>
          <a:r>
            <a:rPr lang="en-US" b="1" dirty="0"/>
            <a:t/>
          </a:r>
          <a:br>
            <a:rPr lang="en-US" b="1" dirty="0"/>
          </a:br>
          <a:endParaRPr lang="en-US" dirty="0"/>
        </a:p>
      </dgm:t>
    </dgm:pt>
    <dgm:pt modelId="{51CE133A-DF15-455D-B633-64A75C1DA0B6}" type="parTrans" cxnId="{68CEB39F-0A91-4A7F-9850-18ED1D9182C8}">
      <dgm:prSet/>
      <dgm:spPr/>
      <dgm:t>
        <a:bodyPr/>
        <a:lstStyle/>
        <a:p>
          <a:endParaRPr lang="en-US"/>
        </a:p>
      </dgm:t>
    </dgm:pt>
    <dgm:pt modelId="{D06A6559-A31E-406E-A59C-A0C42918EDB5}" type="sibTrans" cxnId="{68CEB39F-0A91-4A7F-9850-18ED1D9182C8}">
      <dgm:prSet/>
      <dgm:spPr/>
      <dgm:t>
        <a:bodyPr/>
        <a:lstStyle/>
        <a:p>
          <a:endParaRPr lang="en-US"/>
        </a:p>
      </dgm:t>
    </dgm:pt>
    <dgm:pt modelId="{DA3D55C3-B767-48B4-B748-94A622587EE5}" type="pres">
      <dgm:prSet presAssocID="{C73B186C-F7CA-4A7E-9533-422656924819}" presName="linear" presStyleCnt="0">
        <dgm:presLayoutVars>
          <dgm:animLvl val="lvl"/>
          <dgm:resizeHandles val="exact"/>
        </dgm:presLayoutVars>
      </dgm:prSet>
      <dgm:spPr/>
      <dgm:t>
        <a:bodyPr/>
        <a:lstStyle/>
        <a:p>
          <a:endParaRPr lang="en-GB"/>
        </a:p>
      </dgm:t>
    </dgm:pt>
    <dgm:pt modelId="{03BFFC97-9FA4-43A4-A25B-5D79312B2856}" type="pres">
      <dgm:prSet presAssocID="{B02182DD-159D-4FE7-A81A-1D8EB86B81D6}" presName="parentText" presStyleLbl="node1" presStyleIdx="0" presStyleCnt="1">
        <dgm:presLayoutVars>
          <dgm:chMax val="0"/>
          <dgm:bulletEnabled val="1"/>
        </dgm:presLayoutVars>
      </dgm:prSet>
      <dgm:spPr/>
      <dgm:t>
        <a:bodyPr/>
        <a:lstStyle/>
        <a:p>
          <a:endParaRPr lang="en-GB"/>
        </a:p>
      </dgm:t>
    </dgm:pt>
  </dgm:ptLst>
  <dgm:cxnLst>
    <dgm:cxn modelId="{2631559A-5167-4DB2-A850-BBD4767CBD0B}" type="presOf" srcId="{C73B186C-F7CA-4A7E-9533-422656924819}" destId="{DA3D55C3-B767-48B4-B748-94A622587EE5}" srcOrd="0" destOrd="0" presId="urn:microsoft.com/office/officeart/2005/8/layout/vList2"/>
    <dgm:cxn modelId="{ED867348-3103-460C-8FA0-79AC19581830}" type="presOf" srcId="{B02182DD-159D-4FE7-A81A-1D8EB86B81D6}" destId="{03BFFC97-9FA4-43A4-A25B-5D79312B2856}" srcOrd="0" destOrd="0" presId="urn:microsoft.com/office/officeart/2005/8/layout/vList2"/>
    <dgm:cxn modelId="{68CEB39F-0A91-4A7F-9850-18ED1D9182C8}" srcId="{C73B186C-F7CA-4A7E-9533-422656924819}" destId="{B02182DD-159D-4FE7-A81A-1D8EB86B81D6}" srcOrd="0" destOrd="0" parTransId="{51CE133A-DF15-455D-B633-64A75C1DA0B6}" sibTransId="{D06A6559-A31E-406E-A59C-A0C42918EDB5}"/>
    <dgm:cxn modelId="{DA635DB3-AE1B-44B3-8B19-029C175468BA}" type="presParOf" srcId="{DA3D55C3-B767-48B4-B748-94A622587EE5}" destId="{03BFFC97-9FA4-43A4-A25B-5D79312B28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6AD30-B496-409D-B3A7-C72AC7A55C2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5539365-5A16-40CB-96A6-685D9D282684}">
      <dgm:prSet phldrT="[Text]" custT="1"/>
      <dgm:spPr/>
      <dgm:t>
        <a:bodyPr/>
        <a:lstStyle/>
        <a:p>
          <a:r>
            <a:rPr lang="en-US" sz="2400" dirty="0"/>
            <a:t>A 4.1.1</a:t>
          </a:r>
        </a:p>
      </dgm:t>
    </dgm:pt>
    <dgm:pt modelId="{8D741837-8DF8-47B9-A010-ACE93D4290FC}" type="parTrans" cxnId="{44FB58D8-2459-4AB2-9070-A884F98A9337}">
      <dgm:prSet/>
      <dgm:spPr/>
      <dgm:t>
        <a:bodyPr/>
        <a:lstStyle/>
        <a:p>
          <a:endParaRPr lang="en-US"/>
        </a:p>
      </dgm:t>
    </dgm:pt>
    <dgm:pt modelId="{99C2CEE4-76FA-4722-A10A-5FE44D066CB0}" type="sibTrans" cxnId="{44FB58D8-2459-4AB2-9070-A884F98A9337}">
      <dgm:prSet/>
      <dgm:spPr/>
      <dgm:t>
        <a:bodyPr/>
        <a:lstStyle/>
        <a:p>
          <a:endParaRPr lang="en-US"/>
        </a:p>
      </dgm:t>
    </dgm:pt>
    <dgm:pt modelId="{4A46E7C5-23DA-41F9-8BBD-CA657E661364}">
      <dgm:prSet phldrT="[Text]"/>
      <dgm:spPr/>
      <dgm:t>
        <a:bodyPr/>
        <a:lstStyle/>
        <a:p>
          <a:r>
            <a:rPr lang="en-US" dirty="0" err="1"/>
            <a:t>Componenta</a:t>
          </a:r>
          <a:r>
            <a:rPr lang="en-US" dirty="0"/>
            <a:t> re. </a:t>
          </a:r>
          <a:r>
            <a:rPr lang="ro-RO" dirty="0"/>
            <a:t>Continuarea serviciilor de reducere a riscurilor furnizate de ARAS în </a:t>
          </a:r>
          <a:r>
            <a:rPr lang="en-US" dirty="0" err="1"/>
            <a:t>cadrul</a:t>
          </a:r>
          <a:r>
            <a:rPr lang="en-US" dirty="0"/>
            <a:t> </a:t>
          </a:r>
          <a:r>
            <a:rPr lang="ro-RO" dirty="0"/>
            <a:t>grantul</a:t>
          </a:r>
          <a:r>
            <a:rPr lang="en-US" dirty="0" err="1"/>
            <a:t>ui</a:t>
          </a:r>
          <a:r>
            <a:rPr lang="ro-RO" dirty="0"/>
            <a:t> </a:t>
          </a:r>
          <a:r>
            <a:rPr lang="en-US" dirty="0"/>
            <a:t>anterior</a:t>
          </a:r>
        </a:p>
        <a:p>
          <a:r>
            <a:rPr lang="en-US" dirty="0"/>
            <a:t>(</a:t>
          </a:r>
          <a:r>
            <a:rPr lang="en-US" u="sng" dirty="0" err="1"/>
            <a:t>finantata</a:t>
          </a:r>
          <a:r>
            <a:rPr lang="en-US" u="sng" dirty="0"/>
            <a:t> </a:t>
          </a:r>
          <a:r>
            <a:rPr lang="en-US" u="sng" dirty="0" err="1"/>
            <a:t>prin</a:t>
          </a:r>
          <a:r>
            <a:rPr lang="en-US" u="sng" dirty="0"/>
            <a:t> grant</a:t>
          </a:r>
          <a:r>
            <a:rPr lang="en-US" dirty="0"/>
            <a:t>)</a:t>
          </a:r>
          <a:r>
            <a:rPr lang="ro-RO" dirty="0"/>
            <a:t> </a:t>
          </a:r>
          <a:endParaRPr lang="en-US" dirty="0"/>
        </a:p>
      </dgm:t>
    </dgm:pt>
    <dgm:pt modelId="{4336E42E-D69E-4BE5-9738-088BD8B8BE25}" type="parTrans" cxnId="{4DEE0BC2-B90A-4190-89FF-85EF98A76250}">
      <dgm:prSet/>
      <dgm:spPr/>
      <dgm:t>
        <a:bodyPr/>
        <a:lstStyle/>
        <a:p>
          <a:endParaRPr lang="en-US"/>
        </a:p>
      </dgm:t>
    </dgm:pt>
    <dgm:pt modelId="{6144D02A-EC72-4A9F-AAA9-A60C6DCD37CF}" type="sibTrans" cxnId="{4DEE0BC2-B90A-4190-89FF-85EF98A76250}">
      <dgm:prSet/>
      <dgm:spPr/>
      <dgm:t>
        <a:bodyPr/>
        <a:lstStyle/>
        <a:p>
          <a:endParaRPr lang="en-US"/>
        </a:p>
      </dgm:t>
    </dgm:pt>
    <dgm:pt modelId="{69AC429C-504F-4B38-9AC7-33B50B7F38F5}">
      <dgm:prSet phldrT="[Text]"/>
      <dgm:spPr/>
      <dgm:t>
        <a:bodyPr/>
        <a:lstStyle/>
        <a:p>
          <a:r>
            <a:rPr lang="en-US" dirty="0" err="1"/>
            <a:t>Componenta</a:t>
          </a:r>
          <a:r>
            <a:rPr lang="en-US" dirty="0"/>
            <a:t> re. </a:t>
          </a:r>
          <a:r>
            <a:rPr lang="ro-RO" dirty="0"/>
            <a:t>Dezvoltarea unui model de servicii integrate </a:t>
          </a:r>
          <a:r>
            <a:rPr lang="en-US" dirty="0"/>
            <a:t>pentru gr. </a:t>
          </a:r>
          <a:r>
            <a:rPr lang="en-US" dirty="0" err="1"/>
            <a:t>vulnerabile</a:t>
          </a:r>
          <a:r>
            <a:rPr lang="en-US" dirty="0"/>
            <a:t> (CDI, homeless) - HIV, TB, </a:t>
          </a:r>
          <a:r>
            <a:rPr lang="en-US" dirty="0" err="1"/>
            <a:t>Hep</a:t>
          </a:r>
          <a:r>
            <a:rPr lang="en-US" dirty="0"/>
            <a:t>. in </a:t>
          </a:r>
          <a:r>
            <a:rPr lang="en-US" dirty="0" err="1"/>
            <a:t>comunitate</a:t>
          </a:r>
          <a:endParaRPr lang="en-US" dirty="0"/>
        </a:p>
        <a:p>
          <a:r>
            <a:rPr lang="en-US" dirty="0"/>
            <a:t>(</a:t>
          </a:r>
          <a:r>
            <a:rPr lang="en-US" u="sng" dirty="0" err="1"/>
            <a:t>nefinantata</a:t>
          </a:r>
          <a:r>
            <a:rPr lang="en-US" u="sng" dirty="0"/>
            <a:t> </a:t>
          </a:r>
          <a:r>
            <a:rPr lang="en-US" u="sng" dirty="0" err="1"/>
            <a:t>prin</a:t>
          </a:r>
          <a:r>
            <a:rPr lang="en-US" u="sng" dirty="0"/>
            <a:t> grant</a:t>
          </a:r>
          <a:r>
            <a:rPr lang="en-US" dirty="0"/>
            <a:t>)</a:t>
          </a:r>
        </a:p>
      </dgm:t>
    </dgm:pt>
    <dgm:pt modelId="{84D9C70D-C2AA-41F0-80C3-49329C71C5C7}" type="parTrans" cxnId="{57D0003D-FD2A-4652-B0D7-C03207B14C5B}">
      <dgm:prSet/>
      <dgm:spPr/>
      <dgm:t>
        <a:bodyPr/>
        <a:lstStyle/>
        <a:p>
          <a:endParaRPr lang="en-US"/>
        </a:p>
      </dgm:t>
    </dgm:pt>
    <dgm:pt modelId="{13B81310-1FEB-4475-8173-CD02C2F511DE}" type="sibTrans" cxnId="{57D0003D-FD2A-4652-B0D7-C03207B14C5B}">
      <dgm:prSet/>
      <dgm:spPr/>
      <dgm:t>
        <a:bodyPr/>
        <a:lstStyle/>
        <a:p>
          <a:endParaRPr lang="en-US"/>
        </a:p>
      </dgm:t>
    </dgm:pt>
    <dgm:pt modelId="{356C81D1-A17A-4E17-ADF2-1E0F50A90633}" type="pres">
      <dgm:prSet presAssocID="{F116AD30-B496-409D-B3A7-C72AC7A55C20}" presName="diagram" presStyleCnt="0">
        <dgm:presLayoutVars>
          <dgm:chPref val="1"/>
          <dgm:dir/>
          <dgm:animOne val="branch"/>
          <dgm:animLvl val="lvl"/>
          <dgm:resizeHandles/>
        </dgm:presLayoutVars>
      </dgm:prSet>
      <dgm:spPr/>
      <dgm:t>
        <a:bodyPr/>
        <a:lstStyle/>
        <a:p>
          <a:endParaRPr lang="en-GB"/>
        </a:p>
      </dgm:t>
    </dgm:pt>
    <dgm:pt modelId="{A24EBE13-A534-45CE-97D9-63D10BBE34D1}" type="pres">
      <dgm:prSet presAssocID="{75539365-5A16-40CB-96A6-685D9D282684}" presName="root" presStyleCnt="0"/>
      <dgm:spPr/>
    </dgm:pt>
    <dgm:pt modelId="{96B2F5D7-46BC-4D79-AA5F-D96A943EC1E0}" type="pres">
      <dgm:prSet presAssocID="{75539365-5A16-40CB-96A6-685D9D282684}" presName="rootComposite" presStyleCnt="0"/>
      <dgm:spPr/>
    </dgm:pt>
    <dgm:pt modelId="{936D38F5-FE23-459E-8029-D356A7073D7A}" type="pres">
      <dgm:prSet presAssocID="{75539365-5A16-40CB-96A6-685D9D282684}" presName="rootText" presStyleLbl="node1" presStyleIdx="0" presStyleCnt="1" custScaleY="54349" custLinFactNeighborX="-68364" custLinFactNeighborY="-81"/>
      <dgm:spPr/>
      <dgm:t>
        <a:bodyPr/>
        <a:lstStyle/>
        <a:p>
          <a:endParaRPr lang="en-GB"/>
        </a:p>
      </dgm:t>
    </dgm:pt>
    <dgm:pt modelId="{57C2FE30-F26F-4A53-B640-3CA8AFE31FFE}" type="pres">
      <dgm:prSet presAssocID="{75539365-5A16-40CB-96A6-685D9D282684}" presName="rootConnector" presStyleLbl="node1" presStyleIdx="0" presStyleCnt="1"/>
      <dgm:spPr/>
      <dgm:t>
        <a:bodyPr/>
        <a:lstStyle/>
        <a:p>
          <a:endParaRPr lang="en-GB"/>
        </a:p>
      </dgm:t>
    </dgm:pt>
    <dgm:pt modelId="{376A6DB7-FEE0-456A-A3D1-203F0893D005}" type="pres">
      <dgm:prSet presAssocID="{75539365-5A16-40CB-96A6-685D9D282684}" presName="childShape" presStyleCnt="0"/>
      <dgm:spPr/>
    </dgm:pt>
    <dgm:pt modelId="{39E10DCC-84D8-4837-B80F-0662CCC68403}" type="pres">
      <dgm:prSet presAssocID="{4336E42E-D69E-4BE5-9738-088BD8B8BE25}" presName="Name13" presStyleLbl="parChTrans1D2" presStyleIdx="0" presStyleCnt="2"/>
      <dgm:spPr/>
      <dgm:t>
        <a:bodyPr/>
        <a:lstStyle/>
        <a:p>
          <a:endParaRPr lang="en-GB"/>
        </a:p>
      </dgm:t>
    </dgm:pt>
    <dgm:pt modelId="{B2423265-E02E-41F7-955F-954D74CFFDBD}" type="pres">
      <dgm:prSet presAssocID="{4A46E7C5-23DA-41F9-8BBD-CA657E661364}" presName="childText" presStyleLbl="bgAcc1" presStyleIdx="0" presStyleCnt="2" custLinFactNeighborX="-48807" custLinFactNeighborY="-16580">
        <dgm:presLayoutVars>
          <dgm:bulletEnabled val="1"/>
        </dgm:presLayoutVars>
      </dgm:prSet>
      <dgm:spPr/>
      <dgm:t>
        <a:bodyPr/>
        <a:lstStyle/>
        <a:p>
          <a:endParaRPr lang="en-GB"/>
        </a:p>
      </dgm:t>
    </dgm:pt>
    <dgm:pt modelId="{6005339E-9143-44BC-B8C9-5F5BE63E2A7F}" type="pres">
      <dgm:prSet presAssocID="{84D9C70D-C2AA-41F0-80C3-49329C71C5C7}" presName="Name13" presStyleLbl="parChTrans1D2" presStyleIdx="1" presStyleCnt="2"/>
      <dgm:spPr/>
      <dgm:t>
        <a:bodyPr/>
        <a:lstStyle/>
        <a:p>
          <a:endParaRPr lang="en-GB"/>
        </a:p>
      </dgm:t>
    </dgm:pt>
    <dgm:pt modelId="{B0815E2F-C973-4FBA-B63D-0C696C8159E8}" type="pres">
      <dgm:prSet presAssocID="{69AC429C-504F-4B38-9AC7-33B50B7F38F5}" presName="childText" presStyleLbl="bgAcc1" presStyleIdx="1" presStyleCnt="2" custLinFactNeighborX="-48807" custLinFactNeighborY="-28147">
        <dgm:presLayoutVars>
          <dgm:bulletEnabled val="1"/>
        </dgm:presLayoutVars>
      </dgm:prSet>
      <dgm:spPr/>
      <dgm:t>
        <a:bodyPr/>
        <a:lstStyle/>
        <a:p>
          <a:endParaRPr lang="en-GB"/>
        </a:p>
      </dgm:t>
    </dgm:pt>
  </dgm:ptLst>
  <dgm:cxnLst>
    <dgm:cxn modelId="{46A754E9-0837-4192-A371-3D83B5DC8D40}" type="presOf" srcId="{F116AD30-B496-409D-B3A7-C72AC7A55C20}" destId="{356C81D1-A17A-4E17-ADF2-1E0F50A90633}" srcOrd="0" destOrd="0" presId="urn:microsoft.com/office/officeart/2005/8/layout/hierarchy3"/>
    <dgm:cxn modelId="{12F353CC-FE26-4AE5-A83E-81603405F11A}" type="presOf" srcId="{75539365-5A16-40CB-96A6-685D9D282684}" destId="{57C2FE30-F26F-4A53-B640-3CA8AFE31FFE}" srcOrd="1" destOrd="0" presId="urn:microsoft.com/office/officeart/2005/8/layout/hierarchy3"/>
    <dgm:cxn modelId="{E008AFBB-DEF7-4CF5-8E21-8083C85D1A9F}" type="presOf" srcId="{4A46E7C5-23DA-41F9-8BBD-CA657E661364}" destId="{B2423265-E02E-41F7-955F-954D74CFFDBD}" srcOrd="0" destOrd="0" presId="urn:microsoft.com/office/officeart/2005/8/layout/hierarchy3"/>
    <dgm:cxn modelId="{A12EE59F-36D2-4BFB-8703-63D12D36F077}" type="presOf" srcId="{75539365-5A16-40CB-96A6-685D9D282684}" destId="{936D38F5-FE23-459E-8029-D356A7073D7A}" srcOrd="0" destOrd="0" presId="urn:microsoft.com/office/officeart/2005/8/layout/hierarchy3"/>
    <dgm:cxn modelId="{57D0003D-FD2A-4652-B0D7-C03207B14C5B}" srcId="{75539365-5A16-40CB-96A6-685D9D282684}" destId="{69AC429C-504F-4B38-9AC7-33B50B7F38F5}" srcOrd="1" destOrd="0" parTransId="{84D9C70D-C2AA-41F0-80C3-49329C71C5C7}" sibTransId="{13B81310-1FEB-4475-8173-CD02C2F511DE}"/>
    <dgm:cxn modelId="{44FB58D8-2459-4AB2-9070-A884F98A9337}" srcId="{F116AD30-B496-409D-B3A7-C72AC7A55C20}" destId="{75539365-5A16-40CB-96A6-685D9D282684}" srcOrd="0" destOrd="0" parTransId="{8D741837-8DF8-47B9-A010-ACE93D4290FC}" sibTransId="{99C2CEE4-76FA-4722-A10A-5FE44D066CB0}"/>
    <dgm:cxn modelId="{5267E887-73C5-49E0-BE06-3A6C38242A3C}" type="presOf" srcId="{69AC429C-504F-4B38-9AC7-33B50B7F38F5}" destId="{B0815E2F-C973-4FBA-B63D-0C696C8159E8}" srcOrd="0" destOrd="0" presId="urn:microsoft.com/office/officeart/2005/8/layout/hierarchy3"/>
    <dgm:cxn modelId="{4DEE0BC2-B90A-4190-89FF-85EF98A76250}" srcId="{75539365-5A16-40CB-96A6-685D9D282684}" destId="{4A46E7C5-23DA-41F9-8BBD-CA657E661364}" srcOrd="0" destOrd="0" parTransId="{4336E42E-D69E-4BE5-9738-088BD8B8BE25}" sibTransId="{6144D02A-EC72-4A9F-AAA9-A60C6DCD37CF}"/>
    <dgm:cxn modelId="{96D47AA3-DA9A-472F-9D3B-7D7790BAB4F7}" type="presOf" srcId="{4336E42E-D69E-4BE5-9738-088BD8B8BE25}" destId="{39E10DCC-84D8-4837-B80F-0662CCC68403}" srcOrd="0" destOrd="0" presId="urn:microsoft.com/office/officeart/2005/8/layout/hierarchy3"/>
    <dgm:cxn modelId="{410A7FD9-005D-45A5-93BA-4F7093B2B439}" type="presOf" srcId="{84D9C70D-C2AA-41F0-80C3-49329C71C5C7}" destId="{6005339E-9143-44BC-B8C9-5F5BE63E2A7F}" srcOrd="0" destOrd="0" presId="urn:microsoft.com/office/officeart/2005/8/layout/hierarchy3"/>
    <dgm:cxn modelId="{43EA0105-2FC2-43BD-8E84-A72F1672B69E}" type="presParOf" srcId="{356C81D1-A17A-4E17-ADF2-1E0F50A90633}" destId="{A24EBE13-A534-45CE-97D9-63D10BBE34D1}" srcOrd="0" destOrd="0" presId="urn:microsoft.com/office/officeart/2005/8/layout/hierarchy3"/>
    <dgm:cxn modelId="{9C08DBA4-1C98-407E-845C-4F80637D1CF7}" type="presParOf" srcId="{A24EBE13-A534-45CE-97D9-63D10BBE34D1}" destId="{96B2F5D7-46BC-4D79-AA5F-D96A943EC1E0}" srcOrd="0" destOrd="0" presId="urn:microsoft.com/office/officeart/2005/8/layout/hierarchy3"/>
    <dgm:cxn modelId="{7A848FA7-2070-4AEE-90D5-21355C3D3C4A}" type="presParOf" srcId="{96B2F5D7-46BC-4D79-AA5F-D96A943EC1E0}" destId="{936D38F5-FE23-459E-8029-D356A7073D7A}" srcOrd="0" destOrd="0" presId="urn:microsoft.com/office/officeart/2005/8/layout/hierarchy3"/>
    <dgm:cxn modelId="{D4191117-C033-49B8-9A99-373344378AC8}" type="presParOf" srcId="{96B2F5D7-46BC-4D79-AA5F-D96A943EC1E0}" destId="{57C2FE30-F26F-4A53-B640-3CA8AFE31FFE}" srcOrd="1" destOrd="0" presId="urn:microsoft.com/office/officeart/2005/8/layout/hierarchy3"/>
    <dgm:cxn modelId="{E3DC5BF3-41EA-44EC-A3DC-2E9DBBC705B0}" type="presParOf" srcId="{A24EBE13-A534-45CE-97D9-63D10BBE34D1}" destId="{376A6DB7-FEE0-456A-A3D1-203F0893D005}" srcOrd="1" destOrd="0" presId="urn:microsoft.com/office/officeart/2005/8/layout/hierarchy3"/>
    <dgm:cxn modelId="{9ADF0425-0B93-4D77-B10A-023EA13C518B}" type="presParOf" srcId="{376A6DB7-FEE0-456A-A3D1-203F0893D005}" destId="{39E10DCC-84D8-4837-B80F-0662CCC68403}" srcOrd="0" destOrd="0" presId="urn:microsoft.com/office/officeart/2005/8/layout/hierarchy3"/>
    <dgm:cxn modelId="{A080FCCA-894A-4FED-93F8-CCA0B4C68D25}" type="presParOf" srcId="{376A6DB7-FEE0-456A-A3D1-203F0893D005}" destId="{B2423265-E02E-41F7-955F-954D74CFFDBD}" srcOrd="1" destOrd="0" presId="urn:microsoft.com/office/officeart/2005/8/layout/hierarchy3"/>
    <dgm:cxn modelId="{80BEF75B-C264-417C-966A-033FFEFB1EBB}" type="presParOf" srcId="{376A6DB7-FEE0-456A-A3D1-203F0893D005}" destId="{6005339E-9143-44BC-B8C9-5F5BE63E2A7F}" srcOrd="2" destOrd="0" presId="urn:microsoft.com/office/officeart/2005/8/layout/hierarchy3"/>
    <dgm:cxn modelId="{64AB21FA-5CD4-4327-B1FD-DECFA0685DE6}" type="presParOf" srcId="{376A6DB7-FEE0-456A-A3D1-203F0893D005}" destId="{B0815E2F-C973-4FBA-B63D-0C696C8159E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8047F-E97D-4224-81F4-D941514427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A8ECB0-E534-4539-B97F-A81244AE0E4D}">
      <dgm:prSet custT="1"/>
      <dgm:spPr/>
      <dgm:t>
        <a:bodyPr/>
        <a:lstStyle/>
        <a:p>
          <a:pPr rtl="0"/>
          <a:r>
            <a:rPr lang="ro-RO" sz="2800" b="1" i="0" dirty="0"/>
            <a:t>A </a:t>
          </a:r>
          <a:r>
            <a:rPr lang="en-US" sz="2800" b="1" i="0" dirty="0"/>
            <a:t>5.2.1 – </a:t>
          </a:r>
          <a:r>
            <a:rPr lang="ro-RO" sz="2800" b="1" i="0" dirty="0"/>
            <a:t>Creșterea capacității autorităților publice locale și a organizațiilor nonguvernamentale din cinci județe de a răspunde adecvat nevoilor </a:t>
          </a:r>
          <a:r>
            <a:rPr lang="en-GB" sz="2800" b="1" i="0" dirty="0"/>
            <a:t>re. </a:t>
          </a:r>
          <a:r>
            <a:rPr lang="ro-RO" sz="2800" b="1" i="0" dirty="0"/>
            <a:t>TB și TB-HIV </a:t>
          </a:r>
          <a:endParaRPr lang="en-US" sz="2400" dirty="0"/>
        </a:p>
      </dgm:t>
    </dgm:pt>
    <dgm:pt modelId="{A67BB7A9-B72B-46D1-90EA-AFBB1ED9DBA6}" type="parTrans" cxnId="{A55D12D1-9B22-4667-B73E-465074797127}">
      <dgm:prSet/>
      <dgm:spPr/>
      <dgm:t>
        <a:bodyPr/>
        <a:lstStyle/>
        <a:p>
          <a:endParaRPr lang="en-US"/>
        </a:p>
      </dgm:t>
    </dgm:pt>
    <dgm:pt modelId="{CDA38612-6170-4B87-83BD-0D7C4408178E}" type="sibTrans" cxnId="{A55D12D1-9B22-4667-B73E-465074797127}">
      <dgm:prSet/>
      <dgm:spPr/>
      <dgm:t>
        <a:bodyPr/>
        <a:lstStyle/>
        <a:p>
          <a:endParaRPr lang="en-US"/>
        </a:p>
      </dgm:t>
    </dgm:pt>
    <dgm:pt modelId="{E84342C6-CF27-4AB2-AAE1-6AC41D514F2F}" type="pres">
      <dgm:prSet presAssocID="{3838047F-E97D-4224-81F4-D94151442719}" presName="linear" presStyleCnt="0">
        <dgm:presLayoutVars>
          <dgm:animLvl val="lvl"/>
          <dgm:resizeHandles val="exact"/>
        </dgm:presLayoutVars>
      </dgm:prSet>
      <dgm:spPr/>
      <dgm:t>
        <a:bodyPr/>
        <a:lstStyle/>
        <a:p>
          <a:endParaRPr lang="en-GB"/>
        </a:p>
      </dgm:t>
    </dgm:pt>
    <dgm:pt modelId="{D580144B-6AA8-4607-8756-68B750193279}" type="pres">
      <dgm:prSet presAssocID="{E2A8ECB0-E534-4539-B97F-A81244AE0E4D}" presName="parentText" presStyleLbl="node1" presStyleIdx="0" presStyleCnt="1" custScaleY="430274" custLinFactNeighborX="-2857" custLinFactNeighborY="-53300">
        <dgm:presLayoutVars>
          <dgm:chMax val="0"/>
          <dgm:bulletEnabled val="1"/>
        </dgm:presLayoutVars>
      </dgm:prSet>
      <dgm:spPr/>
      <dgm:t>
        <a:bodyPr/>
        <a:lstStyle/>
        <a:p>
          <a:endParaRPr lang="en-GB"/>
        </a:p>
      </dgm:t>
    </dgm:pt>
  </dgm:ptLst>
  <dgm:cxnLst>
    <dgm:cxn modelId="{A55D12D1-9B22-4667-B73E-465074797127}" srcId="{3838047F-E97D-4224-81F4-D94151442719}" destId="{E2A8ECB0-E534-4539-B97F-A81244AE0E4D}" srcOrd="0" destOrd="0" parTransId="{A67BB7A9-B72B-46D1-90EA-AFBB1ED9DBA6}" sibTransId="{CDA38612-6170-4B87-83BD-0D7C4408178E}"/>
    <dgm:cxn modelId="{9ABDE00C-5FAF-431C-8BFC-68D49380D2AE}" type="presOf" srcId="{E2A8ECB0-E534-4539-B97F-A81244AE0E4D}" destId="{D580144B-6AA8-4607-8756-68B750193279}" srcOrd="0" destOrd="0" presId="urn:microsoft.com/office/officeart/2005/8/layout/vList2"/>
    <dgm:cxn modelId="{949847AC-4B68-4509-B43D-68AF23F0F88F}" type="presOf" srcId="{3838047F-E97D-4224-81F4-D94151442719}" destId="{E84342C6-CF27-4AB2-AAE1-6AC41D514F2F}" srcOrd="0" destOrd="0" presId="urn:microsoft.com/office/officeart/2005/8/layout/vList2"/>
    <dgm:cxn modelId="{666AFD35-B3E2-4F39-9ADF-E3A3C7AE25B8}" type="presParOf" srcId="{E84342C6-CF27-4AB2-AAE1-6AC41D514F2F}" destId="{D580144B-6AA8-4607-8756-68B75019327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B186C-F7CA-4A7E-9533-4226569248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2182DD-159D-4FE7-A81A-1D8EB86B81D6}">
      <dgm:prSet/>
      <dgm:spPr/>
      <dgm:t>
        <a:bodyPr/>
        <a:lstStyle/>
        <a:p>
          <a:pPr rtl="0"/>
          <a:r>
            <a:rPr lang="en-US" b="1" dirty="0"/>
            <a:t>5.1.1 – </a:t>
          </a:r>
          <a:r>
            <a:rPr lang="en-US" b="0" dirty="0" err="1"/>
            <a:t>Extinderea</a:t>
          </a:r>
          <a:r>
            <a:rPr lang="en-US" dirty="0"/>
            <a:t> </a:t>
          </a:r>
          <a:r>
            <a:rPr lang="en-US" dirty="0" err="1"/>
            <a:t>planului</a:t>
          </a:r>
          <a:r>
            <a:rPr lang="en-US" dirty="0"/>
            <a:t> de advocacy </a:t>
          </a:r>
          <a:r>
            <a:rPr lang="en-US" dirty="0" err="1"/>
            <a:t>construit</a:t>
          </a:r>
          <a:r>
            <a:rPr lang="en-US" dirty="0"/>
            <a:t> </a:t>
          </a:r>
          <a:r>
            <a:rPr lang="en-US" dirty="0" err="1"/>
            <a:t>în</a:t>
          </a:r>
          <a:r>
            <a:rPr lang="en-US" dirty="0"/>
            <a:t> </a:t>
          </a:r>
          <a:r>
            <a:rPr lang="en-US" dirty="0" err="1"/>
            <a:t>cadrul</a:t>
          </a:r>
          <a:r>
            <a:rPr lang="en-US" dirty="0"/>
            <a:t> </a:t>
          </a:r>
          <a:r>
            <a:rPr lang="en-US" dirty="0" err="1"/>
            <a:t>alocării</a:t>
          </a:r>
          <a:r>
            <a:rPr lang="en-US" dirty="0"/>
            <a:t> </a:t>
          </a:r>
          <a:r>
            <a:rPr lang="en-US" dirty="0" err="1"/>
            <a:t>anterioare</a:t>
          </a:r>
          <a:r>
            <a:rPr lang="en-US" dirty="0"/>
            <a:t>, pentru a </a:t>
          </a:r>
          <a:r>
            <a:rPr lang="en-US" dirty="0" err="1"/>
            <a:t>permite</a:t>
          </a:r>
          <a:r>
            <a:rPr lang="en-US" dirty="0"/>
            <a:t> </a:t>
          </a:r>
          <a:r>
            <a:rPr lang="en-US" dirty="0" err="1"/>
            <a:t>monitorizarea</a:t>
          </a:r>
          <a:r>
            <a:rPr lang="en-US" dirty="0"/>
            <a:t>, </a:t>
          </a:r>
          <a:r>
            <a:rPr lang="en-US" dirty="0" err="1"/>
            <a:t>raportarea</a:t>
          </a:r>
          <a:r>
            <a:rPr lang="en-US" dirty="0"/>
            <a:t> </a:t>
          </a:r>
          <a:r>
            <a:rPr lang="en-US" dirty="0" err="1"/>
            <a:t>și</a:t>
          </a:r>
          <a:r>
            <a:rPr lang="en-US" dirty="0"/>
            <a:t> </a:t>
          </a:r>
          <a:r>
            <a:rPr lang="en-US" dirty="0" err="1"/>
            <a:t>campaniile</a:t>
          </a:r>
          <a:r>
            <a:rPr lang="en-US" dirty="0"/>
            <a:t> </a:t>
          </a:r>
          <a:r>
            <a:rPr lang="en-US" dirty="0" err="1"/>
            <a:t>sistematice</a:t>
          </a:r>
          <a:r>
            <a:rPr lang="en-US" dirty="0"/>
            <a:t> </a:t>
          </a:r>
          <a:r>
            <a:rPr lang="en-US" dirty="0" err="1"/>
            <a:t>privind</a:t>
          </a:r>
          <a:r>
            <a:rPr lang="en-US" dirty="0"/>
            <a:t> </a:t>
          </a:r>
          <a:r>
            <a:rPr lang="en-US" dirty="0" err="1"/>
            <a:t>răspunsul</a:t>
          </a:r>
          <a:r>
            <a:rPr lang="en-US" dirty="0"/>
            <a:t> </a:t>
          </a:r>
          <a:r>
            <a:rPr lang="en-US" dirty="0" err="1"/>
            <a:t>guvernamental</a:t>
          </a:r>
          <a:r>
            <a:rPr lang="en-US" dirty="0"/>
            <a:t> central </a:t>
          </a:r>
          <a:r>
            <a:rPr lang="en-US" dirty="0" err="1"/>
            <a:t>și</a:t>
          </a:r>
          <a:r>
            <a:rPr lang="en-US" dirty="0"/>
            <a:t> local la TBC </a:t>
          </a:r>
          <a:r>
            <a:rPr lang="en-US" dirty="0" err="1"/>
            <a:t>și</a:t>
          </a:r>
          <a:r>
            <a:rPr lang="en-US" dirty="0"/>
            <a:t> TB-HIV (</a:t>
          </a:r>
          <a:r>
            <a:rPr lang="en-US" dirty="0" err="1"/>
            <a:t>politică</a:t>
          </a:r>
          <a:r>
            <a:rPr lang="en-US" dirty="0"/>
            <a:t>, </a:t>
          </a:r>
          <a:r>
            <a:rPr lang="en-US" dirty="0" err="1"/>
            <a:t>cadru</a:t>
          </a:r>
          <a:r>
            <a:rPr lang="en-US" dirty="0"/>
            <a:t> legal, </a:t>
          </a:r>
          <a:r>
            <a:rPr lang="en-US" dirty="0" err="1"/>
            <a:t>mecanisme</a:t>
          </a:r>
          <a:r>
            <a:rPr lang="en-US" dirty="0"/>
            <a:t> </a:t>
          </a:r>
          <a:r>
            <a:rPr lang="en-US" dirty="0" err="1"/>
            <a:t>financiare</a:t>
          </a:r>
          <a:r>
            <a:rPr lang="en-US" dirty="0"/>
            <a:t> </a:t>
          </a:r>
          <a:r>
            <a:rPr lang="en-US" dirty="0" err="1"/>
            <a:t>și</a:t>
          </a:r>
          <a:r>
            <a:rPr lang="en-US" dirty="0"/>
            <a:t> </a:t>
          </a:r>
          <a:r>
            <a:rPr lang="en-US" dirty="0" err="1"/>
            <a:t>cheltuieli</a:t>
          </a:r>
          <a:r>
            <a:rPr lang="en-US" dirty="0"/>
            <a:t> </a:t>
          </a:r>
          <a:r>
            <a:rPr lang="en-US" dirty="0" err="1"/>
            <a:t>reale</a:t>
          </a:r>
          <a:r>
            <a:rPr lang="en-US" dirty="0"/>
            <a:t>, </a:t>
          </a:r>
          <a:r>
            <a:rPr lang="en-US" dirty="0" err="1"/>
            <a:t>implementarea</a:t>
          </a:r>
          <a:r>
            <a:rPr lang="en-US" dirty="0"/>
            <a:t> </a:t>
          </a:r>
          <a:r>
            <a:rPr lang="en-US" dirty="0" err="1"/>
            <a:t>reformei</a:t>
          </a:r>
          <a:r>
            <a:rPr lang="en-US" dirty="0"/>
            <a:t>, </a:t>
          </a:r>
          <a:r>
            <a:rPr lang="en-US" dirty="0" err="1"/>
            <a:t>durabilitatea</a:t>
          </a:r>
          <a:r>
            <a:rPr lang="en-US" dirty="0"/>
            <a:t> </a:t>
          </a:r>
          <a:r>
            <a:rPr lang="en-US" dirty="0" err="1"/>
            <a:t>intervențiilor</a:t>
          </a:r>
          <a:r>
            <a:rPr lang="en-US" dirty="0"/>
            <a:t> etc.) </a:t>
          </a:r>
          <a:r>
            <a:rPr lang="en-US" dirty="0" err="1"/>
            <a:t>în</a:t>
          </a:r>
          <a:r>
            <a:rPr lang="en-US" dirty="0"/>
            <a:t> </a:t>
          </a:r>
          <a:r>
            <a:rPr lang="en-US" dirty="0" err="1"/>
            <a:t>contextul</a:t>
          </a:r>
          <a:r>
            <a:rPr lang="en-US" dirty="0"/>
            <a:t> </a:t>
          </a:r>
          <a:r>
            <a:rPr lang="en-US" dirty="0" err="1"/>
            <a:t>drepturilor</a:t>
          </a:r>
          <a:r>
            <a:rPr lang="en-US" dirty="0"/>
            <a:t> </a:t>
          </a:r>
          <a:r>
            <a:rPr lang="en-US" dirty="0" err="1"/>
            <a:t>populațiilor</a:t>
          </a:r>
          <a:r>
            <a:rPr lang="en-US" dirty="0"/>
            <a:t> </a:t>
          </a:r>
          <a:r>
            <a:rPr lang="en-US" dirty="0" err="1"/>
            <a:t>cheie</a:t>
          </a:r>
          <a:r>
            <a:rPr lang="en-US" dirty="0"/>
            <a:t> </a:t>
          </a:r>
          <a:r>
            <a:rPr lang="en-US" dirty="0" err="1"/>
            <a:t>și</a:t>
          </a:r>
          <a:r>
            <a:rPr lang="en-US" dirty="0"/>
            <a:t> </a:t>
          </a:r>
          <a:r>
            <a:rPr lang="en-US" dirty="0" err="1"/>
            <a:t>vulnerabile</a:t>
          </a:r>
          <a:r>
            <a:rPr lang="en-US" b="1" dirty="0"/>
            <a:t/>
          </a:r>
          <a:br>
            <a:rPr lang="en-US" b="1" dirty="0"/>
          </a:br>
          <a:endParaRPr lang="en-US" dirty="0"/>
        </a:p>
      </dgm:t>
    </dgm:pt>
    <dgm:pt modelId="{51CE133A-DF15-455D-B633-64A75C1DA0B6}" type="parTrans" cxnId="{68CEB39F-0A91-4A7F-9850-18ED1D9182C8}">
      <dgm:prSet/>
      <dgm:spPr/>
      <dgm:t>
        <a:bodyPr/>
        <a:lstStyle/>
        <a:p>
          <a:endParaRPr lang="en-US"/>
        </a:p>
      </dgm:t>
    </dgm:pt>
    <dgm:pt modelId="{D06A6559-A31E-406E-A59C-A0C42918EDB5}" type="sibTrans" cxnId="{68CEB39F-0A91-4A7F-9850-18ED1D9182C8}">
      <dgm:prSet/>
      <dgm:spPr/>
      <dgm:t>
        <a:bodyPr/>
        <a:lstStyle/>
        <a:p>
          <a:endParaRPr lang="en-US"/>
        </a:p>
      </dgm:t>
    </dgm:pt>
    <dgm:pt modelId="{DA3D55C3-B767-48B4-B748-94A622587EE5}" type="pres">
      <dgm:prSet presAssocID="{C73B186C-F7CA-4A7E-9533-422656924819}" presName="linear" presStyleCnt="0">
        <dgm:presLayoutVars>
          <dgm:animLvl val="lvl"/>
          <dgm:resizeHandles val="exact"/>
        </dgm:presLayoutVars>
      </dgm:prSet>
      <dgm:spPr/>
      <dgm:t>
        <a:bodyPr/>
        <a:lstStyle/>
        <a:p>
          <a:endParaRPr lang="en-GB"/>
        </a:p>
      </dgm:t>
    </dgm:pt>
    <dgm:pt modelId="{03BFFC97-9FA4-43A4-A25B-5D79312B2856}" type="pres">
      <dgm:prSet presAssocID="{B02182DD-159D-4FE7-A81A-1D8EB86B81D6}" presName="parentText" presStyleLbl="node1" presStyleIdx="0" presStyleCnt="1">
        <dgm:presLayoutVars>
          <dgm:chMax val="0"/>
          <dgm:bulletEnabled val="1"/>
        </dgm:presLayoutVars>
      </dgm:prSet>
      <dgm:spPr/>
      <dgm:t>
        <a:bodyPr/>
        <a:lstStyle/>
        <a:p>
          <a:endParaRPr lang="en-GB"/>
        </a:p>
      </dgm:t>
    </dgm:pt>
  </dgm:ptLst>
  <dgm:cxnLst>
    <dgm:cxn modelId="{BE92D1B5-D389-4075-9C92-AFAE2284AC06}" type="presOf" srcId="{B02182DD-159D-4FE7-A81A-1D8EB86B81D6}" destId="{03BFFC97-9FA4-43A4-A25B-5D79312B2856}" srcOrd="0" destOrd="0" presId="urn:microsoft.com/office/officeart/2005/8/layout/vList2"/>
    <dgm:cxn modelId="{F9596FEE-2562-448F-A2C1-6EB926C7A107}" type="presOf" srcId="{C73B186C-F7CA-4A7E-9533-422656924819}" destId="{DA3D55C3-B767-48B4-B748-94A622587EE5}" srcOrd="0" destOrd="0" presId="urn:microsoft.com/office/officeart/2005/8/layout/vList2"/>
    <dgm:cxn modelId="{68CEB39F-0A91-4A7F-9850-18ED1D9182C8}" srcId="{C73B186C-F7CA-4A7E-9533-422656924819}" destId="{B02182DD-159D-4FE7-A81A-1D8EB86B81D6}" srcOrd="0" destOrd="0" parTransId="{51CE133A-DF15-455D-B633-64A75C1DA0B6}" sibTransId="{D06A6559-A31E-406E-A59C-A0C42918EDB5}"/>
    <dgm:cxn modelId="{0F395198-DBBF-4618-A7D1-EABFC5BED705}" type="presParOf" srcId="{DA3D55C3-B767-48B4-B748-94A622587EE5}" destId="{03BFFC97-9FA4-43A4-A25B-5D79312B28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3B186C-F7CA-4A7E-9533-42265692481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02182DD-159D-4FE7-A81A-1D8EB86B81D6}">
      <dgm:prSet/>
      <dgm:spPr/>
      <dgm:t>
        <a:bodyPr/>
        <a:lstStyle/>
        <a:p>
          <a:pPr rtl="0"/>
          <a:r>
            <a:rPr lang="en-US" dirty="0" err="1"/>
            <a:t>Activitati</a:t>
          </a:r>
          <a:r>
            <a:rPr lang="en-US" dirty="0"/>
            <a:t> in </a:t>
          </a:r>
          <a:r>
            <a:rPr lang="en-US" dirty="0" err="1"/>
            <a:t>derulare</a:t>
          </a:r>
          <a:r>
            <a:rPr lang="en-US" dirty="0"/>
            <a:t> facilitate de Fundatia RAA pentru </a:t>
          </a:r>
          <a:r>
            <a:rPr lang="en-US" dirty="0" err="1"/>
            <a:t>Ministerul</a:t>
          </a:r>
          <a:r>
            <a:rPr lang="en-US" dirty="0"/>
            <a:t> </a:t>
          </a:r>
          <a:r>
            <a:rPr lang="en-US" dirty="0" err="1"/>
            <a:t>Sanatatii</a:t>
          </a:r>
          <a:r>
            <a:rPr lang="en-US" dirty="0"/>
            <a:t> </a:t>
          </a:r>
          <a:r>
            <a:rPr lang="en-US" b="1" dirty="0"/>
            <a:t/>
          </a:r>
          <a:br>
            <a:rPr lang="en-US" b="1" dirty="0"/>
          </a:br>
          <a:endParaRPr lang="en-US" dirty="0"/>
        </a:p>
      </dgm:t>
    </dgm:pt>
    <dgm:pt modelId="{51CE133A-DF15-455D-B633-64A75C1DA0B6}" type="parTrans" cxnId="{68CEB39F-0A91-4A7F-9850-18ED1D9182C8}">
      <dgm:prSet/>
      <dgm:spPr/>
      <dgm:t>
        <a:bodyPr/>
        <a:lstStyle/>
        <a:p>
          <a:endParaRPr lang="en-US"/>
        </a:p>
      </dgm:t>
    </dgm:pt>
    <dgm:pt modelId="{D06A6559-A31E-406E-A59C-A0C42918EDB5}" type="sibTrans" cxnId="{68CEB39F-0A91-4A7F-9850-18ED1D9182C8}">
      <dgm:prSet/>
      <dgm:spPr/>
      <dgm:t>
        <a:bodyPr/>
        <a:lstStyle/>
        <a:p>
          <a:endParaRPr lang="en-US"/>
        </a:p>
      </dgm:t>
    </dgm:pt>
    <dgm:pt modelId="{DA3D55C3-B767-48B4-B748-94A622587EE5}" type="pres">
      <dgm:prSet presAssocID="{C73B186C-F7CA-4A7E-9533-422656924819}" presName="linear" presStyleCnt="0">
        <dgm:presLayoutVars>
          <dgm:animLvl val="lvl"/>
          <dgm:resizeHandles val="exact"/>
        </dgm:presLayoutVars>
      </dgm:prSet>
      <dgm:spPr/>
      <dgm:t>
        <a:bodyPr/>
        <a:lstStyle/>
        <a:p>
          <a:endParaRPr lang="en-GB"/>
        </a:p>
      </dgm:t>
    </dgm:pt>
    <dgm:pt modelId="{03BFFC97-9FA4-43A4-A25B-5D79312B2856}" type="pres">
      <dgm:prSet presAssocID="{B02182DD-159D-4FE7-A81A-1D8EB86B81D6}" presName="parentText" presStyleLbl="node1" presStyleIdx="0" presStyleCnt="1">
        <dgm:presLayoutVars>
          <dgm:chMax val="0"/>
          <dgm:bulletEnabled val="1"/>
        </dgm:presLayoutVars>
      </dgm:prSet>
      <dgm:spPr/>
      <dgm:t>
        <a:bodyPr/>
        <a:lstStyle/>
        <a:p>
          <a:endParaRPr lang="en-GB"/>
        </a:p>
      </dgm:t>
    </dgm:pt>
  </dgm:ptLst>
  <dgm:cxnLst>
    <dgm:cxn modelId="{D77CA193-B2A5-4A0B-9B26-8B193B84FEBE}" type="presOf" srcId="{C73B186C-F7CA-4A7E-9533-422656924819}" destId="{DA3D55C3-B767-48B4-B748-94A622587EE5}" srcOrd="0" destOrd="0" presId="urn:microsoft.com/office/officeart/2005/8/layout/vList2"/>
    <dgm:cxn modelId="{5DCED56D-7566-47D1-9E8F-424C649FB63F}" type="presOf" srcId="{B02182DD-159D-4FE7-A81A-1D8EB86B81D6}" destId="{03BFFC97-9FA4-43A4-A25B-5D79312B2856}" srcOrd="0" destOrd="0" presId="urn:microsoft.com/office/officeart/2005/8/layout/vList2"/>
    <dgm:cxn modelId="{68CEB39F-0A91-4A7F-9850-18ED1D9182C8}" srcId="{C73B186C-F7CA-4A7E-9533-422656924819}" destId="{B02182DD-159D-4FE7-A81A-1D8EB86B81D6}" srcOrd="0" destOrd="0" parTransId="{51CE133A-DF15-455D-B633-64A75C1DA0B6}" sibTransId="{D06A6559-A31E-406E-A59C-A0C42918EDB5}"/>
    <dgm:cxn modelId="{CD533D03-C1AB-46E1-8E92-DEA0EEFFA215}" type="presParOf" srcId="{DA3D55C3-B767-48B4-B748-94A622587EE5}" destId="{03BFFC97-9FA4-43A4-A25B-5D79312B285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2BD820-2AED-416A-84BF-EB8ECB8F5CC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2265227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BD820-2AED-416A-84BF-EB8ECB8F5CC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298200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BD820-2AED-416A-84BF-EB8ECB8F5CC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18490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BD820-2AED-416A-84BF-EB8ECB8F5CC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143307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2BD820-2AED-416A-84BF-EB8ECB8F5CC4}" type="datetimeFigureOut">
              <a:rPr lang="en-US" smtClean="0"/>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40146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2BD820-2AED-416A-84BF-EB8ECB8F5CC4}"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346777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2BD820-2AED-416A-84BF-EB8ECB8F5CC4}" type="datetimeFigureOut">
              <a:rPr lang="en-US" smtClean="0"/>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19647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2BD820-2AED-416A-84BF-EB8ECB8F5CC4}" type="datetimeFigureOut">
              <a:rPr lang="en-US" smtClean="0"/>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276429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BD820-2AED-416A-84BF-EB8ECB8F5CC4}" type="datetimeFigureOut">
              <a:rPr lang="en-US" smtClean="0"/>
              <a:t>11/15/2019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32728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BD820-2AED-416A-84BF-EB8ECB8F5CC4}"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209282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2BD820-2AED-416A-84BF-EB8ECB8F5CC4}" type="datetimeFigureOut">
              <a:rPr lang="en-US" smtClean="0"/>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42F5E7-CBC0-44AA-A8FF-290F02C2536C}" type="slidenum">
              <a:rPr lang="en-US" smtClean="0"/>
              <a:t>‹#›</a:t>
            </a:fld>
            <a:endParaRPr lang="en-US"/>
          </a:p>
        </p:txBody>
      </p:sp>
    </p:spTree>
    <p:extLst>
      <p:ext uri="{BB962C8B-B14F-4D97-AF65-F5344CB8AC3E}">
        <p14:creationId xmlns:p14="http://schemas.microsoft.com/office/powerpoint/2010/main" val="16886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2BD820-2AED-416A-84BF-EB8ECB8F5CC4}" type="datetimeFigureOut">
              <a:rPr lang="en-US" smtClean="0"/>
              <a:t>11/15/2019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42F5E7-CBC0-44AA-A8FF-290F02C2536C}" type="slidenum">
              <a:rPr lang="en-US" smtClean="0"/>
              <a:t>‹#›</a:t>
            </a:fld>
            <a:endParaRPr lang="en-US"/>
          </a:p>
        </p:txBody>
      </p:sp>
    </p:spTree>
    <p:extLst>
      <p:ext uri="{BB962C8B-B14F-4D97-AF65-F5344CB8AC3E}">
        <p14:creationId xmlns:p14="http://schemas.microsoft.com/office/powerpoint/2010/main" val="1932166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cebook.com/gabifirea/videos/427297071289593/?sfnsn=mo&amp;d=n&amp;vh=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70025"/>
          </a:xfrm>
        </p:spPr>
        <p:txBody>
          <a:bodyPr>
            <a:noAutofit/>
          </a:bodyPr>
          <a:lstStyle/>
          <a:p>
            <a:r>
              <a:rPr lang="en-GB" sz="2400" dirty="0" err="1"/>
              <a:t>Grantul</a:t>
            </a:r>
            <a:r>
              <a:rPr lang="en-GB" sz="2400" dirty="0"/>
              <a:t> ROU-T-</a:t>
            </a:r>
            <a:r>
              <a:rPr lang="en-GB" sz="2400" dirty="0" err="1"/>
              <a:t>MoH</a:t>
            </a:r>
            <a:r>
              <a:rPr lang="en-GB" sz="2400" dirty="0"/>
              <a:t/>
            </a:r>
            <a:br>
              <a:rPr lang="en-GB" sz="2400" dirty="0"/>
            </a:br>
            <a:r>
              <a:rPr lang="en-GB" sz="2400" dirty="0" err="1"/>
              <a:t>Primitor</a:t>
            </a:r>
            <a:r>
              <a:rPr lang="en-GB" sz="2400" dirty="0"/>
              <a:t> Principal: </a:t>
            </a:r>
            <a:r>
              <a:rPr lang="en-GB" sz="2400" dirty="0" err="1"/>
              <a:t>Ministerul</a:t>
            </a:r>
            <a:r>
              <a:rPr lang="en-GB" sz="2400" dirty="0"/>
              <a:t> </a:t>
            </a:r>
            <a:r>
              <a:rPr lang="en-GB" sz="2400" dirty="0" err="1"/>
              <a:t>Sanatatii</a:t>
            </a:r>
            <a:r>
              <a:rPr lang="en-GB" sz="2400" dirty="0"/>
              <a:t/>
            </a:r>
            <a:br>
              <a:rPr lang="en-GB" sz="2400" dirty="0"/>
            </a:br>
            <a:r>
              <a:rPr lang="en-GB" sz="2400" dirty="0" err="1"/>
              <a:t>Finantator</a:t>
            </a:r>
            <a:r>
              <a:rPr lang="en-GB" sz="2400" dirty="0"/>
              <a:t>: </a:t>
            </a:r>
            <a:r>
              <a:rPr lang="en-GB" sz="2400" dirty="0" err="1"/>
              <a:t>Fondul</a:t>
            </a:r>
            <a:r>
              <a:rPr lang="en-GB" sz="2400" dirty="0"/>
              <a:t> Global de </a:t>
            </a:r>
            <a:r>
              <a:rPr lang="en-GB" sz="2400" dirty="0" err="1"/>
              <a:t>Lupta</a:t>
            </a:r>
            <a:r>
              <a:rPr lang="en-GB" sz="2400" dirty="0"/>
              <a:t> </a:t>
            </a:r>
            <a:r>
              <a:rPr lang="en-GB" sz="2400" dirty="0" err="1"/>
              <a:t>Impotreiva</a:t>
            </a:r>
            <a:r>
              <a:rPr lang="en-GB" sz="2400" dirty="0"/>
              <a:t> SIDA, </a:t>
            </a:r>
            <a:r>
              <a:rPr lang="en-GB" sz="2400" dirty="0" err="1"/>
              <a:t>Tuberculozei</a:t>
            </a:r>
            <a:r>
              <a:rPr lang="en-GB" sz="2400" dirty="0"/>
              <a:t> si </a:t>
            </a:r>
            <a:r>
              <a:rPr lang="en-GB" sz="2400" dirty="0" err="1"/>
              <a:t>Malariei</a:t>
            </a:r>
            <a:endParaRPr lang="en-GB" sz="2400" dirty="0"/>
          </a:p>
        </p:txBody>
      </p:sp>
      <p:sp>
        <p:nvSpPr>
          <p:cNvPr id="3" name="Subtitle 2"/>
          <p:cNvSpPr>
            <a:spLocks noGrp="1"/>
          </p:cNvSpPr>
          <p:nvPr>
            <p:ph type="subTitle" idx="1"/>
          </p:nvPr>
        </p:nvSpPr>
        <p:spPr/>
        <p:txBody>
          <a:bodyPr>
            <a:normAutofit fontScale="92500" lnSpcReduction="20000"/>
          </a:bodyPr>
          <a:lstStyle/>
          <a:p>
            <a:r>
              <a:rPr lang="en-GB" dirty="0" err="1"/>
              <a:t>Activitati</a:t>
            </a:r>
            <a:r>
              <a:rPr lang="en-GB" dirty="0"/>
              <a:t> </a:t>
            </a:r>
            <a:r>
              <a:rPr lang="en-GB" dirty="0" err="1"/>
              <a:t>implementate</a:t>
            </a:r>
            <a:r>
              <a:rPr lang="en-GB" dirty="0"/>
              <a:t> de Fundatia Romanian Angel Appeal (RAA)</a:t>
            </a:r>
          </a:p>
          <a:p>
            <a:endParaRPr lang="en-GB" dirty="0"/>
          </a:p>
          <a:p>
            <a:r>
              <a:rPr lang="en-GB" dirty="0"/>
              <a:t>Update Q4 – Q5</a:t>
            </a:r>
          </a:p>
          <a:p>
            <a:endParaRPr lang="en-GB" dirty="0"/>
          </a:p>
        </p:txBody>
      </p:sp>
    </p:spTree>
    <p:extLst>
      <p:ext uri="{BB962C8B-B14F-4D97-AF65-F5344CB8AC3E}">
        <p14:creationId xmlns:p14="http://schemas.microsoft.com/office/powerpoint/2010/main" val="2947496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4.1.1 – </a:t>
            </a:r>
            <a:r>
              <a:rPr lang="ro-RO" dirty="0"/>
              <a:t>Dezvoltarea unui model de servicii integrate (Centrul de excelență)</a:t>
            </a:r>
            <a:r>
              <a:rPr lang="en-US" dirty="0"/>
              <a:t/>
            </a:r>
            <a:br>
              <a:rPr lang="en-US" dirty="0"/>
            </a:br>
            <a:endParaRPr lang="en-US" dirty="0"/>
          </a:p>
        </p:txBody>
      </p:sp>
      <p:sp>
        <p:nvSpPr>
          <p:cNvPr id="3" name="Content Placeholder 2"/>
          <p:cNvSpPr>
            <a:spLocks noGrp="1"/>
          </p:cNvSpPr>
          <p:nvPr>
            <p:ph idx="1"/>
          </p:nvPr>
        </p:nvSpPr>
        <p:spPr>
          <a:xfrm>
            <a:off x="533400" y="1295400"/>
            <a:ext cx="8229600" cy="5562600"/>
          </a:xfrm>
        </p:spPr>
        <p:txBody>
          <a:bodyPr>
            <a:normAutofit/>
          </a:bodyPr>
          <a:lstStyle/>
          <a:p>
            <a:pPr marL="0" indent="0">
              <a:buNone/>
            </a:pPr>
            <a:r>
              <a:rPr lang="en-US" sz="2400" b="1" dirty="0" err="1"/>
              <a:t>Situatia</a:t>
            </a:r>
            <a:r>
              <a:rPr lang="en-US" sz="2400" b="1" dirty="0"/>
              <a:t> </a:t>
            </a:r>
            <a:r>
              <a:rPr lang="en-US" sz="2400" b="1" dirty="0" err="1"/>
              <a:t>actuala</a:t>
            </a:r>
            <a:r>
              <a:rPr lang="en-US" sz="2400" b="1" dirty="0"/>
              <a:t>:</a:t>
            </a:r>
          </a:p>
          <a:p>
            <a:r>
              <a:rPr lang="ro-RO" sz="2400" dirty="0" smtClean="0"/>
              <a:t>Actualul </a:t>
            </a:r>
            <a:r>
              <a:rPr lang="ro-RO" sz="2400" dirty="0"/>
              <a:t>grant </a:t>
            </a:r>
            <a:r>
              <a:rPr lang="en-US" sz="2400" dirty="0"/>
              <a:t>ROU-T-</a:t>
            </a:r>
            <a:r>
              <a:rPr lang="en-US" sz="2400" dirty="0" err="1"/>
              <a:t>MoH</a:t>
            </a:r>
            <a:r>
              <a:rPr lang="en-US" sz="2400" dirty="0"/>
              <a:t> </a:t>
            </a:r>
            <a:r>
              <a:rPr lang="ro-RO" sz="2400" dirty="0"/>
              <a:t>nu asigură suport financiar pentru </a:t>
            </a:r>
            <a:r>
              <a:rPr lang="en-GB" sz="2400" dirty="0" err="1" smtClean="0"/>
              <a:t>infiintarea</a:t>
            </a:r>
            <a:r>
              <a:rPr lang="en-GB" sz="2400" dirty="0"/>
              <a:t>/</a:t>
            </a:r>
            <a:r>
              <a:rPr lang="ro-RO" sz="2400" dirty="0" smtClean="0"/>
              <a:t>dezvoltarea </a:t>
            </a:r>
            <a:r>
              <a:rPr lang="ro-RO" sz="2400" dirty="0"/>
              <a:t>centrului</a:t>
            </a:r>
            <a:r>
              <a:rPr lang="en-US" sz="2400" dirty="0"/>
              <a:t>,</a:t>
            </a:r>
            <a:r>
              <a:rPr lang="ro-RO" sz="2400" dirty="0"/>
              <a:t> însă poate oferi asistență tehnică </a:t>
            </a:r>
            <a:r>
              <a:rPr lang="en-US" sz="2400" dirty="0" err="1"/>
              <a:t>prin</a:t>
            </a:r>
            <a:r>
              <a:rPr lang="en-US" sz="2400" dirty="0"/>
              <a:t> </a:t>
            </a:r>
            <a:r>
              <a:rPr lang="ro-RO" sz="2400" dirty="0"/>
              <a:t>A</a:t>
            </a:r>
            <a:r>
              <a:rPr lang="en-US" sz="2400" b="1" dirty="0"/>
              <a:t> 2.1.1 </a:t>
            </a:r>
            <a:r>
              <a:rPr lang="en-US" sz="2400" dirty="0"/>
              <a:t>c)</a:t>
            </a:r>
            <a:r>
              <a:rPr lang="ro-RO" sz="2400" dirty="0"/>
              <a:t> în vederea elaborării de norme și politici necesare operaționalizării acestuia.  </a:t>
            </a:r>
            <a:endParaRPr lang="en-GB" sz="2400" dirty="0" smtClean="0"/>
          </a:p>
          <a:p>
            <a:endParaRPr lang="en-GB" sz="2400" dirty="0"/>
          </a:p>
          <a:p>
            <a:r>
              <a:rPr lang="ro-RO" sz="2400" dirty="0"/>
              <a:t>Blocajul major constă în identificarea </a:t>
            </a:r>
            <a:r>
              <a:rPr lang="en-GB" sz="2400" dirty="0"/>
              <a:t>de </a:t>
            </a:r>
            <a:r>
              <a:rPr lang="en-GB" sz="2400" dirty="0" err="1"/>
              <a:t>catre</a:t>
            </a:r>
            <a:r>
              <a:rPr lang="en-GB" sz="2400" dirty="0"/>
              <a:t> PMB a </a:t>
            </a:r>
            <a:r>
              <a:rPr lang="ro-RO" sz="2400" dirty="0"/>
              <a:t>unui spațiu adecvat pentru dezvoltarea centrului</a:t>
            </a:r>
            <a:r>
              <a:rPr lang="en-US" sz="2400" dirty="0"/>
              <a:t> si</a:t>
            </a:r>
            <a:r>
              <a:rPr lang="ro-RO" sz="2400" dirty="0"/>
              <a:t> respectiv, identificarea unor sume de bani în vederea achiziționării unui spațiu nou/renovării și amenajării acestuia.  </a:t>
            </a:r>
          </a:p>
          <a:p>
            <a:endParaRPr lang="ro-RO" sz="24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310611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4.1.1 – </a:t>
            </a:r>
            <a:r>
              <a:rPr lang="ro-RO" dirty="0"/>
              <a:t>Dezvoltarea unui model de servicii integrate (Centrul de excelență)</a:t>
            </a:r>
            <a:r>
              <a:rPr lang="en-US" dirty="0"/>
              <a:t/>
            </a:r>
            <a:br>
              <a:rPr lang="en-US" dirty="0"/>
            </a:br>
            <a:endParaRPr lang="en-US" dirty="0"/>
          </a:p>
        </p:txBody>
      </p:sp>
      <p:sp>
        <p:nvSpPr>
          <p:cNvPr id="3" name="Content Placeholder 2"/>
          <p:cNvSpPr>
            <a:spLocks noGrp="1"/>
          </p:cNvSpPr>
          <p:nvPr>
            <p:ph idx="1"/>
          </p:nvPr>
        </p:nvSpPr>
        <p:spPr>
          <a:xfrm>
            <a:off x="533400" y="1295400"/>
            <a:ext cx="8229600" cy="5791200"/>
          </a:xfrm>
        </p:spPr>
        <p:txBody>
          <a:bodyPr>
            <a:normAutofit fontScale="85000" lnSpcReduction="20000"/>
          </a:bodyPr>
          <a:lstStyle/>
          <a:p>
            <a:pPr marL="0" indent="0">
              <a:buNone/>
            </a:pPr>
            <a:r>
              <a:rPr lang="ro-RO" sz="2400" b="1" dirty="0"/>
              <a:t>În vederea dezvoltării Centrului de Excelență RAA a întreprins următoarele activități:</a:t>
            </a:r>
          </a:p>
          <a:p>
            <a:r>
              <a:rPr lang="ro-RO" sz="2600" dirty="0"/>
              <a:t>Abordarea subiectului în toate întâlnirile de lucru/de coordonare dintre echipa MS+INSP+RAA</a:t>
            </a:r>
            <a:r>
              <a:rPr lang="en-US" sz="2600" dirty="0"/>
              <a:t> </a:t>
            </a:r>
            <a:r>
              <a:rPr lang="en-US" sz="2600" dirty="0" err="1"/>
              <a:t>si</a:t>
            </a:r>
            <a:r>
              <a:rPr lang="en-US" sz="2600" dirty="0"/>
              <a:t> </a:t>
            </a:r>
            <a:r>
              <a:rPr lang="en-US" sz="2600" dirty="0" err="1"/>
              <a:t>alti</a:t>
            </a:r>
            <a:r>
              <a:rPr lang="en-US" sz="2600" dirty="0"/>
              <a:t> </a:t>
            </a:r>
            <a:r>
              <a:rPr lang="en-US" sz="2600" dirty="0" err="1"/>
              <a:t>parteneri</a:t>
            </a:r>
            <a:r>
              <a:rPr lang="en-US" sz="2600" dirty="0"/>
              <a:t> </a:t>
            </a:r>
            <a:r>
              <a:rPr lang="en-US" sz="2600" dirty="0" err="1"/>
              <a:t>nationali</a:t>
            </a:r>
            <a:endParaRPr lang="ro-RO" sz="2600" dirty="0"/>
          </a:p>
          <a:p>
            <a:r>
              <a:rPr lang="ro-RO" sz="2600" dirty="0"/>
              <a:t>Întâlniri periodice cu reprezentanții ASSMB în vederea deblocării proiectului</a:t>
            </a:r>
          </a:p>
          <a:p>
            <a:r>
              <a:rPr lang="ro-RO" sz="2600" dirty="0"/>
              <a:t>Întâlniri cu reprezentanți ai Ministerului Sănătății (9.07.2019)</a:t>
            </a:r>
          </a:p>
          <a:p>
            <a:r>
              <a:rPr lang="ro-RO" sz="2600" dirty="0"/>
              <a:t>Întâlnire de lucru cu toți partenerii din acord (12.07.2019) + Agenția Națională AntiDrog </a:t>
            </a:r>
          </a:p>
          <a:p>
            <a:pPr lvl="0"/>
            <a:r>
              <a:rPr lang="ro-RO" sz="2600" dirty="0"/>
              <a:t>Prezență în Sedința Consiliului General al Mun. București în care a fost dezbătută realocarea bugetară (30.07.2019)</a:t>
            </a:r>
            <a:endParaRPr lang="en-GB" sz="2600" dirty="0"/>
          </a:p>
          <a:p>
            <a:pPr lvl="0"/>
            <a:r>
              <a:rPr lang="ro-RO" sz="2600" dirty="0"/>
              <a:t>Întâlnire cu Primarul General al Capitalei (30.07.2019)</a:t>
            </a:r>
            <a:endParaRPr lang="en-GB" sz="2600" dirty="0"/>
          </a:p>
          <a:p>
            <a:pPr lvl="0"/>
            <a:r>
              <a:rPr lang="ro-RO" sz="2600" dirty="0"/>
              <a:t>Întalniri de lucru în cadrul echipei pentru stabilirea capitolelor </a:t>
            </a:r>
            <a:r>
              <a:rPr lang="en-US" sz="2600" dirty="0"/>
              <a:t>/ </a:t>
            </a:r>
            <a:r>
              <a:rPr lang="en-US" sz="2600" dirty="0" err="1"/>
              <a:t>structurii</a:t>
            </a:r>
            <a:r>
              <a:rPr lang="en-US" sz="2600" dirty="0"/>
              <a:t> </a:t>
            </a:r>
            <a:r>
              <a:rPr lang="en-US" sz="2600" dirty="0" err="1"/>
              <a:t>manualului</a:t>
            </a:r>
            <a:r>
              <a:rPr lang="en-US" sz="2600" dirty="0"/>
              <a:t> </a:t>
            </a:r>
            <a:r>
              <a:rPr lang="ro-RO" sz="2600" dirty="0"/>
              <a:t>de proceduri </a:t>
            </a:r>
            <a:r>
              <a:rPr lang="en-US" sz="2600" dirty="0" err="1"/>
              <a:t>ce</a:t>
            </a:r>
            <a:r>
              <a:rPr lang="en-US" sz="2600" dirty="0"/>
              <a:t> </a:t>
            </a:r>
            <a:r>
              <a:rPr lang="en-US" sz="2600" dirty="0" err="1"/>
              <a:t>urmeaza</a:t>
            </a:r>
            <a:r>
              <a:rPr lang="en-US" sz="2600" dirty="0"/>
              <a:t> a fi </a:t>
            </a:r>
            <a:r>
              <a:rPr lang="en-US" sz="2600" dirty="0" err="1"/>
              <a:t>dezvoltat</a:t>
            </a:r>
            <a:r>
              <a:rPr lang="en-US" sz="2600" dirty="0"/>
              <a:t> </a:t>
            </a:r>
            <a:r>
              <a:rPr lang="ro-RO" sz="2600" dirty="0"/>
              <a:t>pentru operaționalizarea centrului</a:t>
            </a:r>
            <a:r>
              <a:rPr lang="en-US" sz="2600" dirty="0"/>
              <a:t>.</a:t>
            </a:r>
          </a:p>
          <a:p>
            <a:pPr lvl="0"/>
            <a:endParaRPr lang="en-US" sz="2000" dirty="0"/>
          </a:p>
          <a:p>
            <a:pPr marL="0" indent="0">
              <a:buNone/>
            </a:pPr>
            <a:endParaRPr lang="ro-RO" sz="2000" dirty="0"/>
          </a:p>
          <a:p>
            <a:endParaRPr lang="ro-RO" sz="2000" dirty="0"/>
          </a:p>
          <a:p>
            <a:pPr marL="0" indent="0">
              <a:buNone/>
            </a:pPr>
            <a:r>
              <a:rPr lang="ro-RO" sz="2000" dirty="0"/>
              <a:t> </a:t>
            </a:r>
          </a:p>
          <a:p>
            <a:endParaRPr lang="ro-RO" sz="2000" dirty="0"/>
          </a:p>
          <a:p>
            <a:endParaRPr lang="en-US" sz="2000" dirty="0"/>
          </a:p>
          <a:p>
            <a:pPr marL="0" indent="0">
              <a:buNone/>
            </a:pPr>
            <a:endParaRPr lang="en-US" dirty="0"/>
          </a:p>
        </p:txBody>
      </p:sp>
    </p:spTree>
    <p:extLst>
      <p:ext uri="{BB962C8B-B14F-4D97-AF65-F5344CB8AC3E}">
        <p14:creationId xmlns:p14="http://schemas.microsoft.com/office/powerpoint/2010/main" val="1809228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4.1.1 – </a:t>
            </a:r>
            <a:r>
              <a:rPr lang="ro-RO" dirty="0"/>
              <a:t>Dezvoltarea unui model de servicii integrate (Centrul de excelență)</a:t>
            </a:r>
            <a:r>
              <a:rPr lang="en-US" dirty="0"/>
              <a:t/>
            </a:r>
            <a:br>
              <a:rPr lang="en-US" dirty="0"/>
            </a:br>
            <a:endParaRPr lang="en-US" dirty="0"/>
          </a:p>
        </p:txBody>
      </p:sp>
      <p:sp>
        <p:nvSpPr>
          <p:cNvPr id="3" name="Content Placeholder 2"/>
          <p:cNvSpPr>
            <a:spLocks noGrp="1"/>
          </p:cNvSpPr>
          <p:nvPr>
            <p:ph idx="1"/>
          </p:nvPr>
        </p:nvSpPr>
        <p:spPr>
          <a:xfrm>
            <a:off x="533400" y="1295400"/>
            <a:ext cx="8229600" cy="5791200"/>
          </a:xfrm>
        </p:spPr>
        <p:txBody>
          <a:bodyPr>
            <a:normAutofit fontScale="77500" lnSpcReduction="20000"/>
          </a:bodyPr>
          <a:lstStyle/>
          <a:p>
            <a:pPr marL="0" lvl="0" indent="0">
              <a:buNone/>
            </a:pPr>
            <a:r>
              <a:rPr lang="en-US" sz="2900" dirty="0"/>
              <a:t>Update </a:t>
            </a:r>
            <a:r>
              <a:rPr lang="en-US" sz="2900" dirty="0" err="1"/>
              <a:t>Octombrie</a:t>
            </a:r>
            <a:r>
              <a:rPr lang="en-US" sz="2900" dirty="0"/>
              <a:t>:</a:t>
            </a:r>
          </a:p>
          <a:p>
            <a:pPr lvl="1"/>
            <a:r>
              <a:rPr lang="en-US" sz="2900" dirty="0">
                <a:latin typeface="Calibri" pitchFamily="34" charset="0"/>
                <a:cs typeface="Calibri" pitchFamily="34" charset="0"/>
              </a:rPr>
              <a:t>In data de 28.10. 2019 </a:t>
            </a:r>
            <a:r>
              <a:rPr lang="en-US" sz="2900" dirty="0" err="1">
                <a:latin typeface="Calibri" pitchFamily="34" charset="0"/>
                <a:cs typeface="Calibri" pitchFamily="34" charset="0"/>
              </a:rPr>
              <a:t>primarul</a:t>
            </a:r>
            <a:r>
              <a:rPr lang="en-US" sz="2900" dirty="0">
                <a:latin typeface="Calibri" pitchFamily="34" charset="0"/>
                <a:cs typeface="Calibri" pitchFamily="34" charset="0"/>
              </a:rPr>
              <a:t> general al </a:t>
            </a:r>
            <a:r>
              <a:rPr lang="en-US" sz="2900" dirty="0" err="1">
                <a:latin typeface="Calibri" pitchFamily="34" charset="0"/>
                <a:cs typeface="Calibri" pitchFamily="34" charset="0"/>
              </a:rPr>
              <a:t>Capitalei</a:t>
            </a:r>
            <a:r>
              <a:rPr lang="en-US" sz="2900" dirty="0">
                <a:latin typeface="Calibri" pitchFamily="34" charset="0"/>
                <a:cs typeface="Calibri" pitchFamily="34" charset="0"/>
              </a:rPr>
              <a:t> Gabriela </a:t>
            </a:r>
            <a:r>
              <a:rPr lang="en-US" sz="2900" dirty="0" err="1">
                <a:latin typeface="Calibri" pitchFamily="34" charset="0"/>
                <a:cs typeface="Calibri" pitchFamily="34" charset="0"/>
              </a:rPr>
              <a:t>Firea</a:t>
            </a:r>
            <a:r>
              <a:rPr lang="en-US" sz="2900" dirty="0">
                <a:latin typeface="Calibri" pitchFamily="34" charset="0"/>
                <a:cs typeface="Calibri" pitchFamily="34" charset="0"/>
              </a:rPr>
              <a:t> a </a:t>
            </a:r>
            <a:r>
              <a:rPr lang="en-US" sz="2900" dirty="0" err="1">
                <a:latin typeface="Calibri" pitchFamily="34" charset="0"/>
                <a:cs typeface="Calibri" pitchFamily="34" charset="0"/>
              </a:rPr>
              <a:t>anuntat</a:t>
            </a:r>
            <a:r>
              <a:rPr lang="en-US" sz="2900" dirty="0">
                <a:latin typeface="Calibri" pitchFamily="34" charset="0"/>
                <a:cs typeface="Calibri" pitchFamily="34" charset="0"/>
              </a:rPr>
              <a:t> public ca in 6 </a:t>
            </a:r>
            <a:r>
              <a:rPr lang="en-US" sz="2900" dirty="0" err="1">
                <a:latin typeface="Calibri" pitchFamily="34" charset="0"/>
                <a:cs typeface="Calibri" pitchFamily="34" charset="0"/>
              </a:rPr>
              <a:t>luni</a:t>
            </a:r>
            <a:r>
              <a:rPr lang="en-US" sz="2900" dirty="0">
                <a:latin typeface="Calibri" pitchFamily="34" charset="0"/>
                <a:cs typeface="Calibri" pitchFamily="34" charset="0"/>
              </a:rPr>
              <a:t> </a:t>
            </a:r>
            <a:r>
              <a:rPr lang="en-US" sz="2900" dirty="0" err="1">
                <a:latin typeface="Calibri" pitchFamily="34" charset="0"/>
                <a:cs typeface="Calibri" pitchFamily="34" charset="0"/>
              </a:rPr>
              <a:t>va</a:t>
            </a:r>
            <a:r>
              <a:rPr lang="en-US" sz="2900" dirty="0">
                <a:latin typeface="Calibri" pitchFamily="34" charset="0"/>
                <a:cs typeface="Calibri" pitchFamily="34" charset="0"/>
              </a:rPr>
              <a:t> </a:t>
            </a:r>
            <a:r>
              <a:rPr lang="en-US" sz="2900" dirty="0" err="1">
                <a:latin typeface="Calibri" pitchFamily="34" charset="0"/>
                <a:cs typeface="Calibri" pitchFamily="34" charset="0"/>
              </a:rPr>
              <a:t>deschide</a:t>
            </a:r>
            <a:r>
              <a:rPr lang="en-US" sz="2900" dirty="0">
                <a:latin typeface="Calibri" pitchFamily="34" charset="0"/>
                <a:cs typeface="Calibri" pitchFamily="34" charset="0"/>
              </a:rPr>
              <a:t> “</a:t>
            </a:r>
            <a:r>
              <a:rPr lang="en-US" sz="2900" dirty="0" err="1">
                <a:latin typeface="Calibri" pitchFamily="34" charset="0"/>
                <a:cs typeface="Calibri" pitchFamily="34" charset="0"/>
              </a:rPr>
              <a:t>intr</a:t>
            </a:r>
            <a:r>
              <a:rPr lang="en-US" sz="2900" dirty="0">
                <a:latin typeface="Calibri" pitchFamily="34" charset="0"/>
                <a:cs typeface="Calibri" pitchFamily="34" charset="0"/>
              </a:rPr>
              <a:t>-un </a:t>
            </a:r>
            <a:r>
              <a:rPr lang="en-US" sz="2900" dirty="0" err="1">
                <a:latin typeface="Calibri" pitchFamily="34" charset="0"/>
                <a:cs typeface="Calibri" pitchFamily="34" charset="0"/>
              </a:rPr>
              <a:t>spatiu</a:t>
            </a:r>
            <a:r>
              <a:rPr lang="en-US" sz="2900" dirty="0">
                <a:latin typeface="Calibri" pitchFamily="34" charset="0"/>
                <a:cs typeface="Calibri" pitchFamily="34" charset="0"/>
              </a:rPr>
              <a:t> </a:t>
            </a:r>
            <a:r>
              <a:rPr lang="en-US" sz="2900" dirty="0" err="1">
                <a:latin typeface="Calibri" pitchFamily="34" charset="0"/>
                <a:cs typeface="Calibri" pitchFamily="34" charset="0"/>
              </a:rPr>
              <a:t>generos</a:t>
            </a:r>
            <a:r>
              <a:rPr lang="en-US" sz="2900" dirty="0">
                <a:latin typeface="Calibri" pitchFamily="34" charset="0"/>
                <a:cs typeface="Calibri" pitchFamily="34" charset="0"/>
              </a:rPr>
              <a:t> din Str. </a:t>
            </a:r>
            <a:r>
              <a:rPr lang="en-US" sz="2900" dirty="0" err="1">
                <a:latin typeface="Calibri" pitchFamily="34" charset="0"/>
                <a:cs typeface="Calibri" pitchFamily="34" charset="0"/>
              </a:rPr>
              <a:t>Orzari</a:t>
            </a:r>
            <a:r>
              <a:rPr lang="en-US" sz="2900" dirty="0">
                <a:latin typeface="Calibri" pitchFamily="34" charset="0"/>
                <a:cs typeface="Calibri" pitchFamily="34" charset="0"/>
              </a:rPr>
              <a:t>, Centrul socio-medical </a:t>
            </a:r>
            <a:r>
              <a:rPr lang="vi-VN" sz="2900" dirty="0">
                <a:latin typeface="Calibri" pitchFamily="34" charset="0"/>
                <a:cs typeface="Calibri" pitchFamily="34" charset="0"/>
              </a:rPr>
              <a:t>pentru îngrijirea tinerilor cu TBC sau HIV premieră în România</a:t>
            </a:r>
            <a:r>
              <a:rPr lang="en-US" sz="2900" dirty="0">
                <a:latin typeface="Calibri" pitchFamily="34" charset="0"/>
                <a:cs typeface="Calibri" pitchFamily="34" charset="0"/>
              </a:rPr>
              <a:t>”. (</a:t>
            </a:r>
            <a:r>
              <a:rPr lang="en-GB" sz="2000" dirty="0">
                <a:hlinkClick r:id="rId2"/>
              </a:rPr>
              <a:t>https://www.facebook.com/gabifirea/videos/427297071289593/?sfnsn=mo&amp;d=n&amp;vh=e</a:t>
            </a:r>
            <a:r>
              <a:rPr lang="en-GB" sz="2000" dirty="0"/>
              <a:t> – </a:t>
            </a:r>
            <a:r>
              <a:rPr lang="en-GB" sz="2000" dirty="0" err="1"/>
              <a:t>minutul</a:t>
            </a:r>
            <a:r>
              <a:rPr lang="en-GB" sz="2000" dirty="0"/>
              <a:t> 4)</a:t>
            </a:r>
            <a:endParaRPr lang="en-US" sz="2900" dirty="0">
              <a:latin typeface="Calibri" pitchFamily="34" charset="0"/>
              <a:cs typeface="Calibri" pitchFamily="34" charset="0"/>
            </a:endParaRPr>
          </a:p>
          <a:p>
            <a:pPr lvl="1"/>
            <a:r>
              <a:rPr lang="en-US" sz="2900" dirty="0" err="1">
                <a:latin typeface="Calibri" pitchFamily="34" charset="0"/>
                <a:cs typeface="Calibri" pitchFamily="34" charset="0"/>
              </a:rPr>
              <a:t>Informatia</a:t>
            </a:r>
            <a:r>
              <a:rPr lang="en-US" sz="2900" dirty="0">
                <a:latin typeface="Calibri" pitchFamily="34" charset="0"/>
                <a:cs typeface="Calibri" pitchFamily="34" charset="0"/>
              </a:rPr>
              <a:t> a </a:t>
            </a:r>
            <a:r>
              <a:rPr lang="en-US" sz="2900" dirty="0" err="1">
                <a:latin typeface="Calibri" pitchFamily="34" charset="0"/>
                <a:cs typeface="Calibri" pitchFamily="34" charset="0"/>
              </a:rPr>
              <a:t>fost</a:t>
            </a:r>
            <a:r>
              <a:rPr lang="en-US" sz="2900" dirty="0">
                <a:latin typeface="Calibri" pitchFamily="34" charset="0"/>
                <a:cs typeface="Calibri" pitchFamily="34" charset="0"/>
              </a:rPr>
              <a:t> </a:t>
            </a:r>
            <a:r>
              <a:rPr lang="en-US" sz="2900" dirty="0" err="1" smtClean="0">
                <a:latin typeface="Calibri" pitchFamily="34" charset="0"/>
                <a:cs typeface="Calibri" pitchFamily="34" charset="0"/>
              </a:rPr>
              <a:t>verificata</a:t>
            </a:r>
            <a:r>
              <a:rPr lang="en-US" sz="2900" smtClean="0">
                <a:latin typeface="Calibri" pitchFamily="34" charset="0"/>
                <a:cs typeface="Calibri" pitchFamily="34" charset="0"/>
              </a:rPr>
              <a:t> </a:t>
            </a:r>
            <a:r>
              <a:rPr lang="en-US" sz="2900" smtClean="0">
                <a:latin typeface="Calibri" pitchFamily="34" charset="0"/>
                <a:cs typeface="Calibri" pitchFamily="34" charset="0"/>
              </a:rPr>
              <a:t>cu </a:t>
            </a:r>
            <a:r>
              <a:rPr lang="en-US" sz="2900" dirty="0" err="1">
                <a:latin typeface="Calibri" pitchFamily="34" charset="0"/>
                <a:cs typeface="Calibri" pitchFamily="34" charset="0"/>
              </a:rPr>
              <a:t>reprezentatul</a:t>
            </a:r>
            <a:r>
              <a:rPr lang="en-US" sz="2900" dirty="0">
                <a:latin typeface="Calibri" pitchFamily="34" charset="0"/>
                <a:cs typeface="Calibri" pitchFamily="34" charset="0"/>
              </a:rPr>
              <a:t> ASSMB – Dr. </a:t>
            </a:r>
            <a:r>
              <a:rPr lang="en-US" sz="2900" dirty="0" err="1">
                <a:latin typeface="Calibri" pitchFamily="34" charset="0"/>
                <a:cs typeface="Calibri" pitchFamily="34" charset="0"/>
              </a:rPr>
              <a:t>Turkes</a:t>
            </a:r>
            <a:r>
              <a:rPr lang="en-US" sz="2900" dirty="0">
                <a:latin typeface="Calibri" pitchFamily="34" charset="0"/>
                <a:cs typeface="Calibri" pitchFamily="34" charset="0"/>
              </a:rPr>
              <a:t> </a:t>
            </a:r>
            <a:r>
              <a:rPr lang="en-US" sz="2900" dirty="0" err="1">
                <a:latin typeface="Calibri" pitchFamily="34" charset="0"/>
                <a:cs typeface="Calibri" pitchFamily="34" charset="0"/>
              </a:rPr>
              <a:t>Ablachim</a:t>
            </a:r>
            <a:r>
              <a:rPr lang="en-US" sz="2900" dirty="0">
                <a:latin typeface="Calibri" pitchFamily="34" charset="0"/>
                <a:cs typeface="Calibri" pitchFamily="34" charset="0"/>
              </a:rPr>
              <a:t> care a </a:t>
            </a:r>
            <a:r>
              <a:rPr lang="en-US" sz="2900" dirty="0" err="1">
                <a:latin typeface="Calibri" pitchFamily="34" charset="0"/>
                <a:cs typeface="Calibri" pitchFamily="34" charset="0"/>
              </a:rPr>
              <a:t>confirmat</a:t>
            </a:r>
            <a:r>
              <a:rPr lang="en-US" sz="2900" dirty="0">
                <a:latin typeface="Calibri" pitchFamily="34" charset="0"/>
                <a:cs typeface="Calibri" pitchFamily="34" charset="0"/>
              </a:rPr>
              <a:t> ca </a:t>
            </a:r>
            <a:r>
              <a:rPr lang="en-US" sz="2900" dirty="0" err="1">
                <a:latin typeface="Calibri" pitchFamily="34" charset="0"/>
                <a:cs typeface="Calibri" pitchFamily="34" charset="0"/>
              </a:rPr>
              <a:t>cladirea</a:t>
            </a:r>
            <a:r>
              <a:rPr lang="en-US" sz="2900" dirty="0">
                <a:latin typeface="Calibri" pitchFamily="34" charset="0"/>
                <a:cs typeface="Calibri" pitchFamily="34" charset="0"/>
              </a:rPr>
              <a:t> </a:t>
            </a:r>
            <a:r>
              <a:rPr lang="en-US" sz="2900" dirty="0" err="1">
                <a:latin typeface="Calibri" pitchFamily="34" charset="0"/>
                <a:cs typeface="Calibri" pitchFamily="34" charset="0"/>
              </a:rPr>
              <a:t>identificata</a:t>
            </a:r>
            <a:r>
              <a:rPr lang="en-US" sz="2900" dirty="0">
                <a:latin typeface="Calibri" pitchFamily="34" charset="0"/>
                <a:cs typeface="Calibri" pitchFamily="34" charset="0"/>
              </a:rPr>
              <a:t> </a:t>
            </a:r>
            <a:r>
              <a:rPr lang="en-US" sz="2900" dirty="0" err="1">
                <a:latin typeface="Calibri" pitchFamily="34" charset="0"/>
                <a:cs typeface="Calibri" pitchFamily="34" charset="0"/>
              </a:rPr>
              <a:t>anul</a:t>
            </a:r>
            <a:r>
              <a:rPr lang="en-US" sz="2900" dirty="0">
                <a:latin typeface="Calibri" pitchFamily="34" charset="0"/>
                <a:cs typeface="Calibri" pitchFamily="34" charset="0"/>
              </a:rPr>
              <a:t> </a:t>
            </a:r>
            <a:r>
              <a:rPr lang="en-US" sz="2900" dirty="0" err="1">
                <a:latin typeface="Calibri" pitchFamily="34" charset="0"/>
                <a:cs typeface="Calibri" pitchFamily="34" charset="0"/>
              </a:rPr>
              <a:t>trecut</a:t>
            </a:r>
            <a:r>
              <a:rPr lang="en-US" sz="2900" dirty="0">
                <a:latin typeface="Calibri" pitchFamily="34" charset="0"/>
                <a:cs typeface="Calibri" pitchFamily="34" charset="0"/>
              </a:rPr>
              <a:t> in str. </a:t>
            </a:r>
            <a:r>
              <a:rPr lang="en-US" sz="2900" dirty="0" err="1">
                <a:latin typeface="Calibri" pitchFamily="34" charset="0"/>
                <a:cs typeface="Calibri" pitchFamily="34" charset="0"/>
              </a:rPr>
              <a:t>Orzari</a:t>
            </a:r>
            <a:r>
              <a:rPr lang="en-US" sz="2900" dirty="0">
                <a:latin typeface="Calibri" pitchFamily="34" charset="0"/>
                <a:cs typeface="Calibri" pitchFamily="34" charset="0"/>
              </a:rPr>
              <a:t> </a:t>
            </a:r>
            <a:r>
              <a:rPr lang="en-US" sz="2900" dirty="0" err="1">
                <a:latin typeface="Calibri" pitchFamily="34" charset="0"/>
                <a:cs typeface="Calibri" pitchFamily="34" charset="0"/>
              </a:rPr>
              <a:t>este</a:t>
            </a:r>
            <a:r>
              <a:rPr lang="en-US" sz="2900" dirty="0">
                <a:latin typeface="Calibri" pitchFamily="34" charset="0"/>
                <a:cs typeface="Calibri" pitchFamily="34" charset="0"/>
              </a:rPr>
              <a:t> in curs de </a:t>
            </a:r>
            <a:r>
              <a:rPr lang="en-US" sz="2900" dirty="0" err="1">
                <a:latin typeface="Calibri" pitchFamily="34" charset="0"/>
                <a:cs typeface="Calibri" pitchFamily="34" charset="0"/>
              </a:rPr>
              <a:t>amenajare</a:t>
            </a:r>
            <a:r>
              <a:rPr lang="en-US" sz="2900" dirty="0">
                <a:latin typeface="Calibri" pitchFamily="34" charset="0"/>
                <a:cs typeface="Calibri" pitchFamily="34" charset="0"/>
              </a:rPr>
              <a:t>, </a:t>
            </a:r>
            <a:r>
              <a:rPr lang="en-US" sz="2900" dirty="0" err="1">
                <a:latin typeface="Calibri" pitchFamily="34" charset="0"/>
                <a:cs typeface="Calibri" pitchFamily="34" charset="0"/>
              </a:rPr>
              <a:t>fiind</a:t>
            </a:r>
            <a:r>
              <a:rPr lang="en-US" sz="2900" dirty="0">
                <a:latin typeface="Calibri" pitchFamily="34" charset="0"/>
                <a:cs typeface="Calibri" pitchFamily="34" charset="0"/>
              </a:rPr>
              <a:t> </a:t>
            </a:r>
            <a:r>
              <a:rPr lang="en-US" sz="2900" dirty="0" err="1">
                <a:latin typeface="Calibri" pitchFamily="34" charset="0"/>
                <a:cs typeface="Calibri" pitchFamily="34" charset="0"/>
              </a:rPr>
              <a:t>rezolvata</a:t>
            </a:r>
            <a:r>
              <a:rPr lang="en-US" sz="2900" dirty="0">
                <a:latin typeface="Calibri" pitchFamily="34" charset="0"/>
                <a:cs typeface="Calibri" pitchFamily="34" charset="0"/>
              </a:rPr>
              <a:t> </a:t>
            </a:r>
            <a:r>
              <a:rPr lang="en-US" sz="2900" dirty="0" err="1">
                <a:latin typeface="Calibri" pitchFamily="34" charset="0"/>
                <a:cs typeface="Calibri" pitchFamily="34" charset="0"/>
              </a:rPr>
              <a:t>situata</a:t>
            </a:r>
            <a:r>
              <a:rPr lang="en-US" sz="2900" dirty="0">
                <a:latin typeface="Calibri" pitchFamily="34" charset="0"/>
                <a:cs typeface="Calibri" pitchFamily="34" charset="0"/>
              </a:rPr>
              <a:t> </a:t>
            </a:r>
            <a:r>
              <a:rPr lang="en-US" sz="2900" dirty="0" err="1">
                <a:latin typeface="Calibri" pitchFamily="34" charset="0"/>
                <a:cs typeface="Calibri" pitchFamily="34" charset="0"/>
              </a:rPr>
              <a:t>juridica</a:t>
            </a:r>
            <a:r>
              <a:rPr lang="en-US" sz="2900" dirty="0">
                <a:latin typeface="Calibri" pitchFamily="34" charset="0"/>
                <a:cs typeface="Calibri" pitchFamily="34" charset="0"/>
              </a:rPr>
              <a:t> a </a:t>
            </a:r>
            <a:r>
              <a:rPr lang="en-US" sz="2900" dirty="0" err="1">
                <a:latin typeface="Calibri" pitchFamily="34" charset="0"/>
                <a:cs typeface="Calibri" pitchFamily="34" charset="0"/>
              </a:rPr>
              <a:t>cladirii</a:t>
            </a:r>
            <a:r>
              <a:rPr lang="en-US" sz="2900" dirty="0">
                <a:latin typeface="Calibri" pitchFamily="34" charset="0"/>
                <a:cs typeface="Calibri" pitchFamily="34" charset="0"/>
              </a:rPr>
              <a:t>.</a:t>
            </a:r>
          </a:p>
          <a:p>
            <a:pPr lvl="1"/>
            <a:r>
              <a:rPr lang="en-US" sz="2900" dirty="0" err="1">
                <a:latin typeface="Calibri" pitchFamily="34" charset="0"/>
                <a:cs typeface="Calibri" pitchFamily="34" charset="0"/>
              </a:rPr>
              <a:t>Managerul</a:t>
            </a:r>
            <a:r>
              <a:rPr lang="en-US" sz="2900" dirty="0">
                <a:latin typeface="Calibri" pitchFamily="34" charset="0"/>
                <a:cs typeface="Calibri" pitchFamily="34" charset="0"/>
              </a:rPr>
              <a:t> </a:t>
            </a:r>
            <a:r>
              <a:rPr lang="en-US" sz="2900" dirty="0" err="1">
                <a:latin typeface="Calibri" pitchFamily="34" charset="0"/>
                <a:cs typeface="Calibri" pitchFamily="34" charset="0"/>
              </a:rPr>
              <a:t>grantului</a:t>
            </a:r>
            <a:r>
              <a:rPr lang="en-US" sz="2900" dirty="0">
                <a:latin typeface="Calibri" pitchFamily="34" charset="0"/>
                <a:cs typeface="Calibri" pitchFamily="34" charset="0"/>
              </a:rPr>
              <a:t> (Dr. Amalia Serban) </a:t>
            </a:r>
            <a:r>
              <a:rPr lang="en-US" sz="2900" dirty="0" err="1">
                <a:latin typeface="Calibri" pitchFamily="34" charset="0"/>
                <a:cs typeface="Calibri" pitchFamily="34" charset="0"/>
              </a:rPr>
              <a:t>va</a:t>
            </a:r>
            <a:r>
              <a:rPr lang="en-US" sz="2900" dirty="0">
                <a:latin typeface="Calibri" pitchFamily="34" charset="0"/>
                <a:cs typeface="Calibri" pitchFamily="34" charset="0"/>
              </a:rPr>
              <a:t> </a:t>
            </a:r>
            <a:r>
              <a:rPr lang="en-US" sz="2900" dirty="0" err="1">
                <a:latin typeface="Calibri" pitchFamily="34" charset="0"/>
                <a:cs typeface="Calibri" pitchFamily="34" charset="0"/>
              </a:rPr>
              <a:t>trimite</a:t>
            </a:r>
            <a:r>
              <a:rPr lang="en-US" sz="2900" dirty="0">
                <a:latin typeface="Calibri" pitchFamily="34" charset="0"/>
                <a:cs typeface="Calibri" pitchFamily="34" charset="0"/>
              </a:rPr>
              <a:t> o </a:t>
            </a:r>
            <a:r>
              <a:rPr lang="en-US" sz="2900" dirty="0" err="1">
                <a:latin typeface="Calibri" pitchFamily="34" charset="0"/>
                <a:cs typeface="Calibri" pitchFamily="34" charset="0"/>
              </a:rPr>
              <a:t>solicitare</a:t>
            </a:r>
            <a:r>
              <a:rPr lang="en-US" sz="2900" dirty="0">
                <a:latin typeface="Calibri" pitchFamily="34" charset="0"/>
                <a:cs typeface="Calibri" pitchFamily="34" charset="0"/>
              </a:rPr>
              <a:t> </a:t>
            </a:r>
            <a:r>
              <a:rPr lang="en-US" sz="2900" dirty="0" err="1">
                <a:latin typeface="Calibri" pitchFamily="34" charset="0"/>
                <a:cs typeface="Calibri" pitchFamily="34" charset="0"/>
              </a:rPr>
              <a:t>oficiala</a:t>
            </a:r>
            <a:r>
              <a:rPr lang="en-US" sz="2900" dirty="0">
                <a:latin typeface="Calibri" pitchFamily="34" charset="0"/>
                <a:cs typeface="Calibri" pitchFamily="34" charset="0"/>
              </a:rPr>
              <a:t> </a:t>
            </a:r>
            <a:r>
              <a:rPr lang="en-US" sz="2900" dirty="0" err="1">
                <a:latin typeface="Calibri" pitchFamily="34" charset="0"/>
                <a:cs typeface="Calibri" pitchFamily="34" charset="0"/>
              </a:rPr>
              <a:t>catre</a:t>
            </a:r>
            <a:r>
              <a:rPr lang="en-US" sz="2900" dirty="0">
                <a:latin typeface="Calibri" pitchFamily="34" charset="0"/>
                <a:cs typeface="Calibri" pitchFamily="34" charset="0"/>
              </a:rPr>
              <a:t> PMB-ASSMB re. </a:t>
            </a:r>
            <a:r>
              <a:rPr lang="en-US" sz="2900" dirty="0" err="1">
                <a:latin typeface="Calibri" pitchFamily="34" charset="0"/>
                <a:cs typeface="Calibri" pitchFamily="34" charset="0"/>
              </a:rPr>
              <a:t>stadiul</a:t>
            </a:r>
            <a:r>
              <a:rPr lang="en-US" sz="2900" dirty="0">
                <a:latin typeface="Calibri" pitchFamily="34" charset="0"/>
                <a:cs typeface="Calibri" pitchFamily="34" charset="0"/>
              </a:rPr>
              <a:t> </a:t>
            </a:r>
            <a:r>
              <a:rPr lang="en-US" sz="2900" dirty="0" err="1">
                <a:latin typeface="Calibri" pitchFamily="34" charset="0"/>
                <a:cs typeface="Calibri" pitchFamily="34" charset="0"/>
              </a:rPr>
              <a:t>proiectului</a:t>
            </a:r>
            <a:r>
              <a:rPr lang="en-US" sz="2900" dirty="0">
                <a:latin typeface="Calibri" pitchFamily="34" charset="0"/>
                <a:cs typeface="Calibri" pitchFamily="34" charset="0"/>
              </a:rPr>
              <a:t>.</a:t>
            </a:r>
            <a:endParaRPr lang="en-GB" sz="2900" dirty="0">
              <a:latin typeface="Calibri" pitchFamily="34" charset="0"/>
              <a:cs typeface="Calibri" pitchFamily="34" charset="0"/>
            </a:endParaRPr>
          </a:p>
          <a:p>
            <a:pPr lvl="0"/>
            <a:endParaRPr lang="en-US" sz="2000" dirty="0"/>
          </a:p>
          <a:p>
            <a:pPr marL="0" indent="0">
              <a:buNone/>
            </a:pPr>
            <a:endParaRPr lang="ro-RO" sz="2000" dirty="0"/>
          </a:p>
          <a:p>
            <a:endParaRPr lang="ro-RO" sz="2000" dirty="0"/>
          </a:p>
          <a:p>
            <a:pPr marL="0" indent="0">
              <a:buNone/>
            </a:pPr>
            <a:r>
              <a:rPr lang="ro-RO" sz="2000" dirty="0"/>
              <a:t> </a:t>
            </a:r>
          </a:p>
          <a:p>
            <a:endParaRPr lang="ro-RO" sz="2000" dirty="0"/>
          </a:p>
          <a:p>
            <a:endParaRPr lang="en-US" sz="2000" dirty="0"/>
          </a:p>
          <a:p>
            <a:pPr marL="0" indent="0">
              <a:buNone/>
            </a:pPr>
            <a:endParaRPr lang="en-US" dirty="0"/>
          </a:p>
        </p:txBody>
      </p:sp>
    </p:spTree>
    <p:extLst>
      <p:ext uri="{BB962C8B-B14F-4D97-AF65-F5344CB8AC3E}">
        <p14:creationId xmlns:p14="http://schemas.microsoft.com/office/powerpoint/2010/main" val="1502961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0763080"/>
              </p:ext>
            </p:extLst>
          </p:nvPr>
        </p:nvGraphicFramePr>
        <p:xfrm>
          <a:off x="152400" y="2895600"/>
          <a:ext cx="8610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167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ro-RO" dirty="0"/>
              <a:t>A5.2.1 Creșterea capacității APL și ONG</a:t>
            </a:r>
            <a:endParaRPr lang="en-GB" dirty="0"/>
          </a:p>
        </p:txBody>
      </p:sp>
      <p:sp>
        <p:nvSpPr>
          <p:cNvPr id="3" name="Content Placeholder 2"/>
          <p:cNvSpPr>
            <a:spLocks noGrp="1"/>
          </p:cNvSpPr>
          <p:nvPr>
            <p:ph idx="1"/>
          </p:nvPr>
        </p:nvSpPr>
        <p:spPr>
          <a:xfrm>
            <a:off x="304800" y="1417638"/>
            <a:ext cx="8458200" cy="5364162"/>
          </a:xfrm>
        </p:spPr>
        <p:txBody>
          <a:bodyPr>
            <a:normAutofit fontScale="77500" lnSpcReduction="20000"/>
          </a:bodyPr>
          <a:lstStyle/>
          <a:p>
            <a:r>
              <a:rPr lang="ro-RO" dirty="0"/>
              <a:t>Au fost selectate județele: </a:t>
            </a:r>
            <a:r>
              <a:rPr lang="en-US" dirty="0"/>
              <a:t>Arad, Bac</a:t>
            </a:r>
            <a:r>
              <a:rPr lang="ro-RO" dirty="0"/>
              <a:t>ă</a:t>
            </a:r>
            <a:r>
              <a:rPr lang="en-US" dirty="0"/>
              <a:t>u, </a:t>
            </a:r>
            <a:r>
              <a:rPr lang="en-US" dirty="0" err="1"/>
              <a:t>Constan</a:t>
            </a:r>
            <a:r>
              <a:rPr lang="ro-RO" dirty="0"/>
              <a:t>ț</a:t>
            </a:r>
            <a:r>
              <a:rPr lang="en-US" dirty="0"/>
              <a:t>a, </a:t>
            </a:r>
            <a:r>
              <a:rPr lang="en-US" dirty="0" err="1"/>
              <a:t>Dolj</a:t>
            </a:r>
            <a:r>
              <a:rPr lang="en-US" dirty="0"/>
              <a:t> </a:t>
            </a:r>
            <a:r>
              <a:rPr lang="ro-RO" dirty="0"/>
              <a:t>și</a:t>
            </a:r>
            <a:r>
              <a:rPr lang="en-US" dirty="0"/>
              <a:t> </a:t>
            </a:r>
            <a:r>
              <a:rPr lang="en-US" dirty="0" err="1"/>
              <a:t>Ia</a:t>
            </a:r>
            <a:r>
              <a:rPr lang="ro-RO" dirty="0"/>
              <a:t>ș</a:t>
            </a:r>
            <a:r>
              <a:rPr lang="en-US" dirty="0" err="1"/>
              <a:t>i</a:t>
            </a:r>
            <a:endParaRPr lang="ro-RO" dirty="0"/>
          </a:p>
          <a:p>
            <a:r>
              <a:rPr lang="ro-RO" dirty="0"/>
              <a:t>A fost elaborată metodologia de implementare a proiectului, un calendar și rapoarte de analiză pentru fiecare județ cu privire la incidența și prevalența cazurilor de TB și HIV, infrastructura existentă în sănătate și servicii sociale, finanțarea serviciilor, numărul de organizații nonguvernamentale, proiecte și alte inițiative. </a:t>
            </a:r>
          </a:p>
          <a:p>
            <a:r>
              <a:rPr lang="ro-RO" dirty="0"/>
              <a:t>Realizarea unor baze de date cu ONG-urile active în fiecare jude</a:t>
            </a:r>
            <a:r>
              <a:rPr lang="en-US" dirty="0"/>
              <a:t>t</a:t>
            </a:r>
            <a:r>
              <a:rPr lang="ro-RO" dirty="0"/>
              <a:t> în domenii precum sănătate, educație și/sau servicii sociale.  </a:t>
            </a:r>
          </a:p>
          <a:p>
            <a:r>
              <a:rPr lang="ro-RO" dirty="0"/>
              <a:t>Au fost selectați trei suporteri ONG </a:t>
            </a:r>
            <a:r>
              <a:rPr lang="en-US" dirty="0" err="1"/>
              <a:t>provenind</a:t>
            </a:r>
            <a:r>
              <a:rPr lang="en-US" dirty="0"/>
              <a:t> din </a:t>
            </a:r>
            <a:r>
              <a:rPr lang="en-US" dirty="0" err="1"/>
              <a:t>organizatii</a:t>
            </a:r>
            <a:r>
              <a:rPr lang="en-US" dirty="0"/>
              <a:t> cu </a:t>
            </a:r>
            <a:r>
              <a:rPr lang="en-US" dirty="0" err="1"/>
              <a:t>experienta</a:t>
            </a:r>
            <a:r>
              <a:rPr lang="en-US" dirty="0"/>
              <a:t> in </a:t>
            </a:r>
            <a:r>
              <a:rPr lang="en-US" dirty="0" err="1"/>
              <a:t>domeniul</a:t>
            </a:r>
            <a:r>
              <a:rPr lang="en-US" dirty="0"/>
              <a:t> HIV </a:t>
            </a:r>
            <a:r>
              <a:rPr lang="en-US" dirty="0" err="1"/>
              <a:t>si</a:t>
            </a:r>
            <a:r>
              <a:rPr lang="en-US" dirty="0"/>
              <a:t> TB, </a:t>
            </a:r>
            <a:r>
              <a:rPr lang="ro-RO" dirty="0"/>
              <a:t>al căror rol în echipă este de a oferi suport organizațiilor care vor dezvolta servicii și proiecte</a:t>
            </a:r>
            <a:r>
              <a:rPr lang="en-US" dirty="0"/>
              <a:t> in </a:t>
            </a:r>
            <a:r>
              <a:rPr lang="en-US" dirty="0" err="1"/>
              <a:t>judetele</a:t>
            </a:r>
            <a:r>
              <a:rPr lang="en-US" dirty="0"/>
              <a:t> Arad, Bacau, Constanta, </a:t>
            </a:r>
            <a:r>
              <a:rPr lang="en-US" dirty="0" err="1"/>
              <a:t>Dolj</a:t>
            </a:r>
            <a:r>
              <a:rPr lang="en-US" dirty="0"/>
              <a:t> </a:t>
            </a:r>
            <a:r>
              <a:rPr lang="en-US" dirty="0" err="1"/>
              <a:t>si</a:t>
            </a:r>
            <a:r>
              <a:rPr lang="en-US" dirty="0"/>
              <a:t> Iasi</a:t>
            </a:r>
            <a:r>
              <a:rPr lang="ro-RO" dirty="0"/>
              <a:t>. </a:t>
            </a:r>
            <a:endParaRPr lang="en-US" dirty="0"/>
          </a:p>
        </p:txBody>
      </p:sp>
    </p:spTree>
    <p:extLst>
      <p:ext uri="{BB962C8B-B14F-4D97-AF65-F5344CB8AC3E}">
        <p14:creationId xmlns:p14="http://schemas.microsoft.com/office/powerpoint/2010/main" val="412862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ro-RO" dirty="0"/>
              <a:t>A5.2.1 Creșterea capacității APL și ONG</a:t>
            </a:r>
            <a:endParaRPr lang="en-GB" dirty="0"/>
          </a:p>
        </p:txBody>
      </p:sp>
      <p:sp>
        <p:nvSpPr>
          <p:cNvPr id="3" name="Content Placeholder 2"/>
          <p:cNvSpPr>
            <a:spLocks noGrp="1"/>
          </p:cNvSpPr>
          <p:nvPr>
            <p:ph idx="1"/>
          </p:nvPr>
        </p:nvSpPr>
        <p:spPr>
          <a:xfrm>
            <a:off x="381000" y="1417638"/>
            <a:ext cx="8305800" cy="5059362"/>
          </a:xfrm>
        </p:spPr>
        <p:txBody>
          <a:bodyPr>
            <a:normAutofit/>
          </a:bodyPr>
          <a:lstStyle/>
          <a:p>
            <a:r>
              <a:rPr lang="ro-RO" sz="1600" dirty="0"/>
              <a:t>Au fost organizate vizite de lucru în toate cele cinci județe. In fiecare judet au fost stabilite întâlniri cu reprezentanți din cadrul:</a:t>
            </a:r>
          </a:p>
          <a:p>
            <a:pPr lvl="1"/>
            <a:r>
              <a:rPr lang="ro-RO" sz="1400" dirty="0"/>
              <a:t>Direcțiilor de Sănătate Publică, </a:t>
            </a:r>
          </a:p>
          <a:p>
            <a:pPr lvl="1"/>
            <a:r>
              <a:rPr lang="ro-RO" sz="1400" dirty="0"/>
              <a:t>Consiliilor Județene, </a:t>
            </a:r>
          </a:p>
          <a:p>
            <a:pPr lvl="1"/>
            <a:r>
              <a:rPr lang="ro-RO" sz="1400" dirty="0"/>
              <a:t>Direcțiilor Generale de Asistență Socială și Proctecția Copilului, </a:t>
            </a:r>
          </a:p>
          <a:p>
            <a:pPr lvl="1"/>
            <a:r>
              <a:rPr lang="ro-RO" sz="1400" dirty="0"/>
              <a:t>Coordonatorii județeni ai Programelor TB și HIV, </a:t>
            </a:r>
          </a:p>
          <a:p>
            <a:pPr lvl="1"/>
            <a:r>
              <a:rPr lang="ro-RO" sz="1400" dirty="0"/>
              <a:t>Managementul Spitalelor (Județene, Clinice de boli infecțioase, de Pneumoftiziologie, </a:t>
            </a:r>
          </a:p>
          <a:p>
            <a:pPr lvl="1"/>
            <a:r>
              <a:rPr lang="ro-RO" sz="1400" dirty="0"/>
              <a:t>Direcțiile de Asistență Socială (DAS), </a:t>
            </a:r>
          </a:p>
          <a:p>
            <a:pPr lvl="1"/>
            <a:r>
              <a:rPr lang="ro-RO" sz="1400" dirty="0"/>
              <a:t>Prefectură </a:t>
            </a:r>
          </a:p>
          <a:p>
            <a:pPr lvl="1"/>
            <a:r>
              <a:rPr lang="ro-RO" sz="1400" dirty="0"/>
              <a:t>Organizațiile nonguvernamentale interesate de subiectul vizitei noastre. </a:t>
            </a:r>
          </a:p>
          <a:p>
            <a:r>
              <a:rPr lang="ro-RO" sz="1600" dirty="0"/>
              <a:t>Au fost demarată și finalizată procedura de achiție a serviciilor de organizare pentru sesiunile de lucru din toamna, sesiuni care vizează creșterea colaborării în domeniul TB și TB-HIV</a:t>
            </a:r>
            <a:r>
              <a:rPr lang="en-GB" sz="1600" dirty="0"/>
              <a:t> </a:t>
            </a:r>
            <a:r>
              <a:rPr lang="en-GB" sz="1600" dirty="0" err="1"/>
              <a:t>intre</a:t>
            </a:r>
            <a:r>
              <a:rPr lang="en-GB" sz="1600" dirty="0"/>
              <a:t> </a:t>
            </a:r>
            <a:r>
              <a:rPr lang="en-GB" sz="1600" dirty="0" err="1"/>
              <a:t>institutiile</a:t>
            </a:r>
            <a:r>
              <a:rPr lang="en-GB" sz="1600" dirty="0"/>
              <a:t> de stat si ONG</a:t>
            </a:r>
            <a:r>
              <a:rPr lang="ro-RO" sz="1600" dirty="0"/>
              <a:t>, analiza de nevoi și de resurse disponibile la nivel local/național. </a:t>
            </a:r>
          </a:p>
          <a:p>
            <a:r>
              <a:rPr lang="ro-RO" sz="1600" dirty="0"/>
              <a:t>Au fost contractați experții care vor susține sesiunile de lucru și vor dezvolta, impreună cu participanții, planul de asistență tehnică și mentorat necesar la nivelul fiecarei instituții/organizații participante. </a:t>
            </a:r>
          </a:p>
          <a:p>
            <a:r>
              <a:rPr lang="ro-RO" sz="1600" dirty="0"/>
              <a:t>Totodată, în cadrul sesiunilor, urmează a fi dezvoltate planul campaniilor de IEC din 24 Martie 2020, campanii ce vor fi organizate la nivel local </a:t>
            </a:r>
            <a:r>
              <a:rPr lang="en-US" sz="1600" dirty="0" err="1"/>
              <a:t>prin</a:t>
            </a:r>
            <a:r>
              <a:rPr lang="en-US" sz="1600" dirty="0"/>
              <a:t> </a:t>
            </a:r>
            <a:r>
              <a:rPr lang="en-US" sz="1600" dirty="0" err="1"/>
              <a:t>parteneriatul</a:t>
            </a:r>
            <a:r>
              <a:rPr lang="en-US" sz="1600" dirty="0"/>
              <a:t> </a:t>
            </a:r>
            <a:r>
              <a:rPr lang="en-US" sz="1600" dirty="0" err="1"/>
              <a:t>intre</a:t>
            </a:r>
            <a:r>
              <a:rPr lang="en-US" sz="1600" dirty="0"/>
              <a:t> </a:t>
            </a:r>
            <a:r>
              <a:rPr lang="ro-RO" sz="1600" dirty="0"/>
              <a:t>autorități și organizații. </a:t>
            </a:r>
            <a:endParaRPr lang="en-US" sz="1600" dirty="0"/>
          </a:p>
        </p:txBody>
      </p:sp>
    </p:spTree>
    <p:extLst>
      <p:ext uri="{BB962C8B-B14F-4D97-AF65-F5344CB8AC3E}">
        <p14:creationId xmlns:p14="http://schemas.microsoft.com/office/powerpoint/2010/main" val="277237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8035" y="274638"/>
            <a:ext cx="4398315" cy="3306762"/>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245886"/>
            <a:ext cx="4447352" cy="3335514"/>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638226"/>
            <a:ext cx="4114800" cy="30861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638226"/>
            <a:ext cx="4191000" cy="3143250"/>
          </a:xfrm>
          <a:prstGeom prst="rect">
            <a:avLst/>
          </a:prstGeom>
        </p:spPr>
      </p:pic>
    </p:spTree>
    <p:extLst>
      <p:ext uri="{BB962C8B-B14F-4D97-AF65-F5344CB8AC3E}">
        <p14:creationId xmlns:p14="http://schemas.microsoft.com/office/powerpoint/2010/main" val="328197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855" y="76200"/>
            <a:ext cx="435014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172" y="76200"/>
            <a:ext cx="4343400" cy="32575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8172" y="3489043"/>
            <a:ext cx="4343400" cy="32575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844" y="3485615"/>
            <a:ext cx="4350145" cy="3260978"/>
          </a:xfrm>
          <a:prstGeom prst="rect">
            <a:avLst/>
          </a:prstGeom>
        </p:spPr>
      </p:pic>
    </p:spTree>
    <p:extLst>
      <p:ext uri="{BB962C8B-B14F-4D97-AF65-F5344CB8AC3E}">
        <p14:creationId xmlns:p14="http://schemas.microsoft.com/office/powerpoint/2010/main" val="2201509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ro-RO" dirty="0"/>
              <a:t>A5.2.1 Creșterea capacității APL și ONG</a:t>
            </a:r>
            <a:endParaRPr lang="en-GB" dirty="0"/>
          </a:p>
        </p:txBody>
      </p:sp>
      <p:sp>
        <p:nvSpPr>
          <p:cNvPr id="3" name="Content Placeholder 2"/>
          <p:cNvSpPr>
            <a:spLocks noGrp="1"/>
          </p:cNvSpPr>
          <p:nvPr>
            <p:ph idx="1"/>
          </p:nvPr>
        </p:nvSpPr>
        <p:spPr>
          <a:xfrm>
            <a:off x="152400" y="1371600"/>
            <a:ext cx="3429000" cy="5334000"/>
          </a:xfrm>
        </p:spPr>
        <p:txBody>
          <a:bodyPr>
            <a:normAutofit/>
          </a:bodyPr>
          <a:lstStyle/>
          <a:p>
            <a:pPr marL="0" indent="0">
              <a:buNone/>
            </a:pPr>
            <a:r>
              <a:rPr lang="en-US" sz="1600" dirty="0"/>
              <a:t>Update </a:t>
            </a:r>
            <a:r>
              <a:rPr lang="en-US" sz="1600" dirty="0" err="1"/>
              <a:t>Octombrie</a:t>
            </a:r>
            <a:r>
              <a:rPr lang="en-US" sz="1600" dirty="0"/>
              <a:t>-Nov.:</a:t>
            </a:r>
            <a:endParaRPr lang="en-US" sz="1700" dirty="0"/>
          </a:p>
          <a:p>
            <a:r>
              <a:rPr lang="en-US" sz="1700" dirty="0"/>
              <a:t>Am </a:t>
            </a:r>
            <a:r>
              <a:rPr lang="en-US" sz="1700" dirty="0" err="1"/>
              <a:t>finalizat</a:t>
            </a:r>
            <a:r>
              <a:rPr lang="en-US" sz="1700" dirty="0"/>
              <a:t> </a:t>
            </a:r>
            <a:r>
              <a:rPr lang="en-US" sz="1700" dirty="0" err="1"/>
              <a:t>designul</a:t>
            </a:r>
            <a:r>
              <a:rPr lang="en-US" sz="1700" dirty="0"/>
              <a:t> de curs </a:t>
            </a:r>
            <a:r>
              <a:rPr lang="en-US" sz="1700" dirty="0" err="1"/>
              <a:t>si</a:t>
            </a:r>
            <a:r>
              <a:rPr lang="en-US" sz="1700" dirty="0"/>
              <a:t> </a:t>
            </a:r>
            <a:r>
              <a:rPr lang="en-US" sz="1700" dirty="0" err="1"/>
              <a:t>instrumentele</a:t>
            </a:r>
            <a:r>
              <a:rPr lang="en-US" sz="1700" dirty="0"/>
              <a:t> pentru </a:t>
            </a:r>
            <a:r>
              <a:rPr lang="en-US" sz="1700" dirty="0" err="1"/>
              <a:t>planificarea</a:t>
            </a:r>
            <a:r>
              <a:rPr lang="en-US" sz="1700" dirty="0"/>
              <a:t> </a:t>
            </a:r>
            <a:r>
              <a:rPr lang="en-US" sz="1700" dirty="0" err="1"/>
              <a:t>campaniilor</a:t>
            </a:r>
            <a:r>
              <a:rPr lang="en-US" sz="1700" dirty="0"/>
              <a:t> locale de </a:t>
            </a:r>
            <a:r>
              <a:rPr lang="en-US" sz="1700" dirty="0" err="1"/>
              <a:t>informare</a:t>
            </a:r>
            <a:r>
              <a:rPr lang="en-US" sz="1700" dirty="0"/>
              <a:t> pentru ZMTB</a:t>
            </a:r>
          </a:p>
          <a:p>
            <a:r>
              <a:rPr lang="en-US" sz="1700" dirty="0"/>
              <a:t>Am </a:t>
            </a:r>
            <a:r>
              <a:rPr lang="en-US" sz="1700" dirty="0" err="1"/>
              <a:t>organizat</a:t>
            </a:r>
            <a:r>
              <a:rPr lang="en-US" sz="1700" dirty="0"/>
              <a:t> </a:t>
            </a:r>
            <a:r>
              <a:rPr lang="en-US" sz="1700" dirty="0" err="1"/>
              <a:t>sesiuni</a:t>
            </a:r>
            <a:r>
              <a:rPr lang="en-US" sz="1700" dirty="0"/>
              <a:t> de </a:t>
            </a:r>
            <a:r>
              <a:rPr lang="en-US" sz="1700" dirty="0" err="1"/>
              <a:t>lucru</a:t>
            </a:r>
            <a:r>
              <a:rPr lang="en-US" sz="1700" dirty="0"/>
              <a:t> (</a:t>
            </a:r>
            <a:r>
              <a:rPr lang="en-US" sz="1700" dirty="0" err="1"/>
              <a:t>informare</a:t>
            </a:r>
            <a:r>
              <a:rPr lang="en-US" sz="1700" dirty="0"/>
              <a:t>, </a:t>
            </a:r>
            <a:r>
              <a:rPr lang="en-US" sz="1700" dirty="0" err="1"/>
              <a:t>formare</a:t>
            </a:r>
            <a:r>
              <a:rPr lang="en-US" sz="1700" dirty="0"/>
              <a:t> </a:t>
            </a:r>
            <a:r>
              <a:rPr lang="en-US" sz="1700" dirty="0" err="1"/>
              <a:t>si</a:t>
            </a:r>
            <a:r>
              <a:rPr lang="en-US" sz="1700" dirty="0"/>
              <a:t> </a:t>
            </a:r>
            <a:r>
              <a:rPr lang="en-US" sz="1700" dirty="0" err="1"/>
              <a:t>planificare</a:t>
            </a:r>
            <a:r>
              <a:rPr lang="en-US" sz="1700" dirty="0"/>
              <a:t>) cu </a:t>
            </a:r>
            <a:r>
              <a:rPr lang="en-US" sz="1700" dirty="0" err="1"/>
              <a:t>reprez</a:t>
            </a:r>
            <a:r>
              <a:rPr lang="en-US" sz="1700" dirty="0"/>
              <a:t>. ONG </a:t>
            </a:r>
            <a:r>
              <a:rPr lang="en-US" sz="1700" dirty="0" err="1"/>
              <a:t>si</a:t>
            </a:r>
            <a:r>
              <a:rPr lang="en-US" sz="1700" dirty="0"/>
              <a:t> </a:t>
            </a:r>
            <a:r>
              <a:rPr lang="en-US" sz="1700" dirty="0" err="1"/>
              <a:t>autoritati</a:t>
            </a:r>
            <a:r>
              <a:rPr lang="en-US" sz="1700" dirty="0"/>
              <a:t> locale </a:t>
            </a:r>
            <a:r>
              <a:rPr lang="en-US" sz="1700" dirty="0" err="1"/>
              <a:t>si</a:t>
            </a:r>
            <a:r>
              <a:rPr lang="en-US" sz="1700" dirty="0"/>
              <a:t> de </a:t>
            </a:r>
            <a:r>
              <a:rPr lang="en-US" sz="1700" dirty="0" err="1"/>
              <a:t>sanatate</a:t>
            </a:r>
            <a:r>
              <a:rPr lang="en-US" sz="1700" dirty="0"/>
              <a:t> </a:t>
            </a:r>
            <a:r>
              <a:rPr lang="en-US" sz="1700" dirty="0" err="1"/>
              <a:t>astfel</a:t>
            </a:r>
            <a:r>
              <a:rPr lang="en-US" sz="1700" dirty="0"/>
              <a:t>:</a:t>
            </a:r>
          </a:p>
          <a:p>
            <a:pPr lvl="1"/>
            <a:r>
              <a:rPr lang="en-US" sz="1700" dirty="0"/>
              <a:t>24-25 Oct. Bacau</a:t>
            </a:r>
          </a:p>
          <a:p>
            <a:pPr lvl="1"/>
            <a:r>
              <a:rPr lang="en-US" sz="1700" dirty="0"/>
              <a:t>30 – 31 Oct. </a:t>
            </a:r>
            <a:r>
              <a:rPr lang="en-US" sz="1700" dirty="0" err="1"/>
              <a:t>Dolj</a:t>
            </a:r>
            <a:endParaRPr lang="en-US" sz="1700" dirty="0"/>
          </a:p>
          <a:p>
            <a:pPr lvl="1"/>
            <a:r>
              <a:rPr lang="en-US" sz="1700" dirty="0"/>
              <a:t>14-15 Nov. Constanta</a:t>
            </a:r>
          </a:p>
          <a:p>
            <a:pPr marL="0" indent="0">
              <a:buNone/>
            </a:pPr>
            <a:r>
              <a:rPr lang="en-US" sz="1700" dirty="0" err="1"/>
              <a:t>Numar</a:t>
            </a:r>
            <a:r>
              <a:rPr lang="en-US" sz="1700" dirty="0"/>
              <a:t> </a:t>
            </a:r>
            <a:r>
              <a:rPr lang="en-US" sz="1700" dirty="0" err="1"/>
              <a:t>participanti</a:t>
            </a:r>
            <a:r>
              <a:rPr lang="en-US" sz="1700" dirty="0"/>
              <a:t> </a:t>
            </a:r>
            <a:r>
              <a:rPr lang="en-US" sz="1700" dirty="0" err="1"/>
              <a:t>cumulativ</a:t>
            </a:r>
            <a:r>
              <a:rPr lang="en-US" sz="1700" dirty="0"/>
              <a:t> din </a:t>
            </a:r>
            <a:r>
              <a:rPr lang="en-US" sz="1700" dirty="0" err="1"/>
              <a:t>cele</a:t>
            </a:r>
            <a:r>
              <a:rPr lang="en-US" sz="1700" dirty="0"/>
              <a:t> 3 </a:t>
            </a:r>
            <a:r>
              <a:rPr lang="en-US" sz="1700" dirty="0" err="1"/>
              <a:t>judete</a:t>
            </a:r>
            <a:r>
              <a:rPr lang="en-US" sz="1700" dirty="0"/>
              <a:t> = 77 </a:t>
            </a:r>
            <a:r>
              <a:rPr lang="en-US" sz="1700" dirty="0" err="1"/>
              <a:t>persoane</a:t>
            </a:r>
            <a:r>
              <a:rPr lang="en-US" sz="1700" dirty="0"/>
              <a:t>, </a:t>
            </a:r>
            <a:r>
              <a:rPr lang="en-US" sz="1700" dirty="0" err="1"/>
              <a:t>dintre</a:t>
            </a:r>
            <a:r>
              <a:rPr lang="en-US" sz="1700" dirty="0"/>
              <a:t> care:</a:t>
            </a:r>
          </a:p>
          <a:p>
            <a:r>
              <a:rPr lang="en-GB" sz="1700" dirty="0"/>
              <a:t>45 </a:t>
            </a:r>
            <a:r>
              <a:rPr lang="en-GB" sz="1700" dirty="0" err="1"/>
              <a:t>reprezentanti</a:t>
            </a:r>
            <a:r>
              <a:rPr lang="en-GB" sz="1700" dirty="0"/>
              <a:t> APL</a:t>
            </a:r>
          </a:p>
          <a:p>
            <a:r>
              <a:rPr lang="en-GB" sz="1700" dirty="0"/>
              <a:t>32 </a:t>
            </a:r>
            <a:r>
              <a:rPr lang="en-GB" sz="1700" dirty="0" err="1"/>
              <a:t>reprezentanti</a:t>
            </a:r>
            <a:r>
              <a:rPr lang="en-GB" sz="1700" dirty="0"/>
              <a:t> ONG</a:t>
            </a:r>
          </a:p>
          <a:p>
            <a:pPr marL="0" indent="0">
              <a:buNone/>
            </a:pPr>
            <a:endParaRPr lang="en-US" sz="16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400" y="1524000"/>
            <a:ext cx="5029200" cy="3352800"/>
          </a:xfrm>
          <a:prstGeom prst="rect">
            <a:avLst/>
          </a:prstGeom>
        </p:spPr>
      </p:pic>
      <p:sp>
        <p:nvSpPr>
          <p:cNvPr id="4" name="TextBox 3"/>
          <p:cNvSpPr txBox="1"/>
          <p:nvPr/>
        </p:nvSpPr>
        <p:spPr>
          <a:xfrm>
            <a:off x="3581400" y="4876800"/>
            <a:ext cx="5029200" cy="338554"/>
          </a:xfrm>
          <a:prstGeom prst="rect">
            <a:avLst/>
          </a:prstGeom>
          <a:noFill/>
        </p:spPr>
        <p:txBody>
          <a:bodyPr wrap="square" rtlCol="0">
            <a:spAutoFit/>
          </a:bodyPr>
          <a:lstStyle/>
          <a:p>
            <a:r>
              <a:rPr lang="en-US" sz="1600" i="1" dirty="0"/>
              <a:t>Bacau, </a:t>
            </a:r>
            <a:r>
              <a:rPr lang="en-US" sz="1600" i="1" dirty="0" err="1"/>
              <a:t>participanti</a:t>
            </a:r>
            <a:r>
              <a:rPr lang="en-US" sz="1600" i="1" dirty="0"/>
              <a:t> la </a:t>
            </a:r>
            <a:r>
              <a:rPr lang="en-US" sz="1600" i="1" dirty="0" err="1"/>
              <a:t>sesiunea</a:t>
            </a:r>
            <a:r>
              <a:rPr lang="en-US" sz="1600" i="1" dirty="0"/>
              <a:t> de </a:t>
            </a:r>
            <a:r>
              <a:rPr lang="en-US" sz="1600" i="1" dirty="0" err="1"/>
              <a:t>lucru</a:t>
            </a:r>
            <a:r>
              <a:rPr lang="en-US" sz="1600" i="1" dirty="0"/>
              <a:t> din 24 Oct.</a:t>
            </a:r>
            <a:endParaRPr lang="en-GB" sz="1600" i="1" dirty="0"/>
          </a:p>
        </p:txBody>
      </p:sp>
    </p:spTree>
    <p:extLst>
      <p:ext uri="{BB962C8B-B14F-4D97-AF65-F5344CB8AC3E}">
        <p14:creationId xmlns:p14="http://schemas.microsoft.com/office/powerpoint/2010/main" val="3971841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63758752"/>
              </p:ext>
            </p:extLst>
          </p:nvPr>
        </p:nvGraphicFramePr>
        <p:xfrm>
          <a:off x="722313" y="4406900"/>
          <a:ext cx="7772400" cy="2070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848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44954728"/>
              </p:ext>
            </p:extLst>
          </p:nvPr>
        </p:nvGraphicFramePr>
        <p:xfrm>
          <a:off x="722313" y="4406900"/>
          <a:ext cx="7772400" cy="136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0348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E2849-56DD-415F-A311-85798AB0DA32}"/>
              </a:ext>
            </a:extLst>
          </p:cNvPr>
          <p:cNvSpPr>
            <a:spLocks noGrp="1"/>
          </p:cNvSpPr>
          <p:nvPr>
            <p:ph type="title"/>
          </p:nvPr>
        </p:nvSpPr>
        <p:spPr>
          <a:xfrm>
            <a:off x="457200" y="-76200"/>
            <a:ext cx="8229600" cy="1143000"/>
          </a:xfrm>
        </p:spPr>
        <p:txBody>
          <a:bodyPr>
            <a:normAutofit/>
          </a:bodyPr>
          <a:lstStyle/>
          <a:p>
            <a:r>
              <a:rPr lang="en-US" dirty="0"/>
              <a:t>Advocacy – general</a:t>
            </a:r>
          </a:p>
        </p:txBody>
      </p:sp>
      <p:sp>
        <p:nvSpPr>
          <p:cNvPr id="3" name="Content Placeholder 2">
            <a:extLst>
              <a:ext uri="{FF2B5EF4-FFF2-40B4-BE49-F238E27FC236}">
                <a16:creationId xmlns:a16="http://schemas.microsoft.com/office/drawing/2014/main" xmlns="" id="{47C68281-0474-4810-92AC-21FBB56418FD}"/>
              </a:ext>
            </a:extLst>
          </p:cNvPr>
          <p:cNvSpPr>
            <a:spLocks noGrp="1"/>
          </p:cNvSpPr>
          <p:nvPr>
            <p:ph idx="1"/>
          </p:nvPr>
        </p:nvSpPr>
        <p:spPr>
          <a:xfrm>
            <a:off x="457200" y="838200"/>
            <a:ext cx="8229600" cy="5867400"/>
          </a:xfrm>
        </p:spPr>
        <p:txBody>
          <a:bodyPr>
            <a:normAutofit fontScale="92500" lnSpcReduction="20000"/>
          </a:bodyPr>
          <a:lstStyle/>
          <a:p>
            <a:endParaRPr lang="en-US" sz="2000" dirty="0"/>
          </a:p>
          <a:p>
            <a:r>
              <a:rPr lang="en-US" sz="1600" dirty="0" err="1"/>
              <a:t>Planul</a:t>
            </a:r>
            <a:r>
              <a:rPr lang="en-US" sz="1600" dirty="0"/>
              <a:t> de advocacy </a:t>
            </a:r>
            <a:r>
              <a:rPr lang="en-US" sz="1600" dirty="0" err="1"/>
              <a:t>dezvoltat</a:t>
            </a:r>
            <a:r>
              <a:rPr lang="en-US" sz="1600" dirty="0"/>
              <a:t> si </a:t>
            </a:r>
            <a:r>
              <a:rPr lang="en-US" sz="1600" dirty="0" err="1"/>
              <a:t>discutat</a:t>
            </a:r>
            <a:r>
              <a:rPr lang="en-US" sz="1600" dirty="0"/>
              <a:t> in </a:t>
            </a:r>
            <a:r>
              <a:rPr lang="en-US" sz="1600" dirty="0" err="1"/>
              <a:t>grupul</a:t>
            </a:r>
            <a:r>
              <a:rPr lang="en-US" sz="1600" dirty="0"/>
              <a:t> de advocacy al CCM </a:t>
            </a:r>
            <a:r>
              <a:rPr lang="en-US" sz="1600" dirty="0" err="1"/>
              <a:t>este</a:t>
            </a:r>
            <a:r>
              <a:rPr lang="en-US" sz="1600" dirty="0"/>
              <a:t> in </a:t>
            </a:r>
            <a:r>
              <a:rPr lang="en-US" sz="1600" dirty="0" err="1"/>
              <a:t>implementare</a:t>
            </a:r>
            <a:r>
              <a:rPr lang="en-US" sz="1600" dirty="0"/>
              <a:t>;</a:t>
            </a:r>
          </a:p>
          <a:p>
            <a:r>
              <a:rPr lang="en-US" sz="1600" dirty="0" err="1"/>
              <a:t>Intalniri</a:t>
            </a:r>
            <a:r>
              <a:rPr lang="en-US" sz="1600" dirty="0"/>
              <a:t> cu </a:t>
            </a:r>
            <a:r>
              <a:rPr lang="en-US" sz="1600" dirty="0" err="1"/>
              <a:t>grupul</a:t>
            </a:r>
            <a:r>
              <a:rPr lang="en-US" sz="1600" dirty="0"/>
              <a:t> de advocacy al CCM;</a:t>
            </a:r>
          </a:p>
          <a:p>
            <a:r>
              <a:rPr lang="en-US" sz="1600" dirty="0" err="1"/>
              <a:t>Echipa</a:t>
            </a:r>
            <a:r>
              <a:rPr lang="en-US" sz="1600" dirty="0"/>
              <a:t> de advocacy </a:t>
            </a:r>
            <a:r>
              <a:rPr lang="en-US" sz="1600" dirty="0" err="1"/>
              <a:t>selectata</a:t>
            </a:r>
            <a:r>
              <a:rPr lang="en-US" sz="1600" dirty="0"/>
              <a:t> si </a:t>
            </a:r>
            <a:r>
              <a:rPr lang="en-US" sz="1600" dirty="0" err="1"/>
              <a:t>contractata</a:t>
            </a:r>
            <a:r>
              <a:rPr lang="en-US" sz="1600" dirty="0"/>
              <a:t>;</a:t>
            </a:r>
          </a:p>
          <a:p>
            <a:r>
              <a:rPr lang="en-US" sz="1600" dirty="0"/>
              <a:t>UPR </a:t>
            </a:r>
            <a:r>
              <a:rPr lang="en-US" sz="1600" dirty="0" err="1"/>
              <a:t>evaluare</a:t>
            </a:r>
            <a:r>
              <a:rPr lang="en-US" sz="1600" dirty="0"/>
              <a:t> </a:t>
            </a:r>
            <a:r>
              <a:rPr lang="en-US" sz="1600" dirty="0" err="1"/>
              <a:t>intermediara</a:t>
            </a:r>
            <a:r>
              <a:rPr lang="en-US" sz="1600" dirty="0"/>
              <a:t> – in </a:t>
            </a:r>
            <a:r>
              <a:rPr lang="en-US" sz="1600" dirty="0" err="1"/>
              <a:t>pregatire</a:t>
            </a:r>
            <a:r>
              <a:rPr lang="en-US" sz="1600" dirty="0"/>
              <a:t>, </a:t>
            </a:r>
            <a:r>
              <a:rPr lang="en-US" sz="1600" dirty="0" err="1"/>
              <a:t>analizam</a:t>
            </a:r>
            <a:r>
              <a:rPr lang="en-US" sz="1600" dirty="0"/>
              <a:t> </a:t>
            </a:r>
            <a:r>
              <a:rPr lang="en-US" sz="1600" dirty="0" err="1"/>
              <a:t>progresele</a:t>
            </a:r>
            <a:r>
              <a:rPr lang="en-US" sz="1600" dirty="0"/>
              <a:t> de la UPR </a:t>
            </a:r>
            <a:r>
              <a:rPr lang="en-US" sz="1600" dirty="0" err="1"/>
              <a:t>trimis</a:t>
            </a:r>
            <a:r>
              <a:rPr lang="en-US" sz="1600" dirty="0"/>
              <a:t> in 2016 si </a:t>
            </a:r>
            <a:r>
              <a:rPr lang="en-US" sz="1600" dirty="0" err="1"/>
              <a:t>realizam</a:t>
            </a:r>
            <a:r>
              <a:rPr lang="en-US" sz="1600" dirty="0"/>
              <a:t> un </a:t>
            </a:r>
            <a:r>
              <a:rPr lang="en-US" sz="1600" dirty="0" err="1"/>
              <a:t>raport</a:t>
            </a:r>
            <a:r>
              <a:rPr lang="en-US" sz="1600" dirty="0"/>
              <a:t> </a:t>
            </a:r>
            <a:r>
              <a:rPr lang="en-US" sz="1600" dirty="0" err="1"/>
              <a:t>pe</a:t>
            </a:r>
            <a:r>
              <a:rPr lang="en-US" sz="1600" dirty="0"/>
              <a:t> care </a:t>
            </a:r>
            <a:r>
              <a:rPr lang="en-US" sz="1600" dirty="0" err="1"/>
              <a:t>il</a:t>
            </a:r>
            <a:r>
              <a:rPr lang="en-US" sz="1600" dirty="0"/>
              <a:t> </a:t>
            </a:r>
            <a:r>
              <a:rPr lang="en-US" sz="1600" dirty="0" err="1"/>
              <a:t>vom</a:t>
            </a:r>
            <a:r>
              <a:rPr lang="en-US" sz="1600" dirty="0"/>
              <a:t> </a:t>
            </a:r>
            <a:r>
              <a:rPr lang="en-US" sz="1600" dirty="0" err="1"/>
              <a:t>trimite</a:t>
            </a:r>
            <a:r>
              <a:rPr lang="en-US" sz="1600" dirty="0"/>
              <a:t> </a:t>
            </a:r>
            <a:r>
              <a:rPr lang="en-US" sz="1600" dirty="0" err="1"/>
              <a:t>ambasadelor</a:t>
            </a:r>
            <a:r>
              <a:rPr lang="en-US" sz="1600" dirty="0"/>
              <a:t> care ne-au </a:t>
            </a:r>
            <a:r>
              <a:rPr lang="en-US" sz="1600" dirty="0" err="1"/>
              <a:t>sustinut</a:t>
            </a:r>
            <a:r>
              <a:rPr lang="en-US" sz="1600" dirty="0"/>
              <a:t>, au </a:t>
            </a:r>
            <a:r>
              <a:rPr lang="en-US" sz="1600" dirty="0" err="1"/>
              <a:t>trimis</a:t>
            </a:r>
            <a:r>
              <a:rPr lang="en-US" sz="1600" dirty="0"/>
              <a:t> </a:t>
            </a:r>
            <a:r>
              <a:rPr lang="en-US" sz="1600" dirty="0" err="1"/>
              <a:t>recomandari</a:t>
            </a:r>
            <a:r>
              <a:rPr lang="en-US" sz="1600" dirty="0"/>
              <a:t> </a:t>
            </a:r>
            <a:r>
              <a:rPr lang="en-US" sz="1600" dirty="0" err="1"/>
              <a:t>Romaniei</a:t>
            </a:r>
            <a:r>
              <a:rPr lang="en-US" sz="1600" dirty="0"/>
              <a:t> </a:t>
            </a:r>
            <a:r>
              <a:rPr lang="en-US" sz="1600" dirty="0" err="1"/>
              <a:t>sau</a:t>
            </a:r>
            <a:r>
              <a:rPr lang="en-US" sz="1600" dirty="0"/>
              <a:t> </a:t>
            </a:r>
            <a:r>
              <a:rPr lang="en-US" sz="1600" dirty="0" err="1"/>
              <a:t>sunt</a:t>
            </a:r>
            <a:r>
              <a:rPr lang="en-US" sz="1600" dirty="0"/>
              <a:t> </a:t>
            </a:r>
            <a:r>
              <a:rPr lang="en-US" sz="1600" dirty="0" err="1"/>
              <a:t>interesate</a:t>
            </a:r>
            <a:r>
              <a:rPr lang="en-US" sz="1600" dirty="0"/>
              <a:t> de TBC si HIV;</a:t>
            </a:r>
          </a:p>
          <a:p>
            <a:r>
              <a:rPr lang="en-US" sz="1600" dirty="0" err="1"/>
              <a:t>Postari</a:t>
            </a:r>
            <a:r>
              <a:rPr lang="en-US" sz="1600" dirty="0"/>
              <a:t> de </a:t>
            </a:r>
            <a:r>
              <a:rPr lang="en-US" sz="1600" dirty="0" err="1"/>
              <a:t>informare</a:t>
            </a:r>
            <a:r>
              <a:rPr lang="en-US" sz="1600" dirty="0"/>
              <a:t> si </a:t>
            </a:r>
            <a:r>
              <a:rPr lang="en-US" sz="1600" dirty="0" err="1"/>
              <a:t>constientizare</a:t>
            </a:r>
            <a:r>
              <a:rPr lang="en-US" sz="1600" dirty="0"/>
              <a:t> </a:t>
            </a:r>
            <a:r>
              <a:rPr lang="en-US" sz="1600" dirty="0" err="1"/>
              <a:t>pe</a:t>
            </a:r>
            <a:r>
              <a:rPr lang="en-US" sz="1600" dirty="0"/>
              <a:t> </a:t>
            </a:r>
            <a:r>
              <a:rPr lang="en-US" sz="1600" dirty="0" err="1"/>
              <a:t>paginile</a:t>
            </a:r>
            <a:r>
              <a:rPr lang="en-US" sz="1600" dirty="0"/>
              <a:t> Stop TB Romania, Romanian Angel Appeal, Paula Rusu si </a:t>
            </a:r>
            <a:r>
              <a:rPr lang="en-US" sz="1600" dirty="0" err="1"/>
              <a:t>altii</a:t>
            </a:r>
            <a:r>
              <a:rPr lang="en-US" sz="1600" dirty="0"/>
              <a:t>;</a:t>
            </a:r>
          </a:p>
          <a:p>
            <a:r>
              <a:rPr lang="en-US" sz="1600" dirty="0"/>
              <a:t>Abstract </a:t>
            </a:r>
            <a:r>
              <a:rPr lang="en-US" sz="1600" dirty="0" err="1"/>
              <a:t>acceptat</a:t>
            </a:r>
            <a:r>
              <a:rPr lang="en-US" sz="1600" dirty="0"/>
              <a:t> la </a:t>
            </a:r>
            <a:r>
              <a:rPr lang="en-US" sz="1600" dirty="0" err="1"/>
              <a:t>Conferinta</a:t>
            </a:r>
            <a:r>
              <a:rPr lang="en-US" sz="1600" dirty="0"/>
              <a:t> The Union pentru </a:t>
            </a:r>
            <a:r>
              <a:rPr lang="en-US" sz="1600" dirty="0" err="1"/>
              <a:t>Sanatate</a:t>
            </a:r>
            <a:r>
              <a:rPr lang="en-US" sz="1600" dirty="0"/>
              <a:t> </a:t>
            </a:r>
            <a:r>
              <a:rPr lang="en-US" sz="1600" dirty="0" err="1"/>
              <a:t>Pulmonara</a:t>
            </a:r>
            <a:r>
              <a:rPr lang="en-US" sz="1600" dirty="0"/>
              <a:t> si </a:t>
            </a:r>
            <a:r>
              <a:rPr lang="en-US" sz="1600" dirty="0" err="1"/>
              <a:t>prezentare</a:t>
            </a:r>
            <a:r>
              <a:rPr lang="en-US" sz="1600" dirty="0"/>
              <a:t> </a:t>
            </a:r>
            <a:r>
              <a:rPr lang="en-US" sz="1600" dirty="0" err="1"/>
              <a:t>campanie</a:t>
            </a:r>
            <a:r>
              <a:rPr lang="en-US" sz="1600" dirty="0"/>
              <a:t> de advocacy </a:t>
            </a:r>
            <a:r>
              <a:rPr lang="en-US" sz="1600" dirty="0" err="1"/>
              <a:t>pe</a:t>
            </a:r>
            <a:r>
              <a:rPr lang="en-US" sz="1600" dirty="0"/>
              <a:t> </a:t>
            </a:r>
            <a:r>
              <a:rPr lang="en-US" sz="1600" dirty="0" err="1"/>
              <a:t>Legea</a:t>
            </a:r>
            <a:r>
              <a:rPr lang="en-US" sz="1600" dirty="0"/>
              <a:t> TB – </a:t>
            </a:r>
            <a:r>
              <a:rPr lang="en-US" sz="1600" dirty="0" err="1"/>
              <a:t>octombrie-noiembrie</a:t>
            </a:r>
            <a:r>
              <a:rPr lang="en-US" sz="1600" dirty="0"/>
              <a:t> 2019, Hyderabad, India;</a:t>
            </a:r>
          </a:p>
          <a:p>
            <a:pPr marL="0" indent="0">
              <a:buNone/>
            </a:pPr>
            <a:endParaRPr lang="en-US" sz="1600" dirty="0"/>
          </a:p>
          <a:p>
            <a:pPr marL="0" indent="0">
              <a:buNone/>
            </a:pPr>
            <a:r>
              <a:rPr lang="en-US" sz="1600" u="sng" dirty="0"/>
              <a:t>Update </a:t>
            </a:r>
            <a:r>
              <a:rPr lang="en-US" sz="1600" u="sng" dirty="0" err="1"/>
              <a:t>Octombrie</a:t>
            </a:r>
            <a:r>
              <a:rPr lang="en-US" sz="1600" u="sng" dirty="0"/>
              <a:t> 2019</a:t>
            </a:r>
          </a:p>
          <a:p>
            <a:pPr lvl="0"/>
            <a:r>
              <a:rPr lang="ro-RO" sz="1600" dirty="0"/>
              <a:t>participare la a 50-a Conferinta internationala de sanatate pulmonara de la Hyderabad, India, cu prezentare despre campania de advocacy pentru aprobarea legii tuberculozei</a:t>
            </a:r>
            <a:endParaRPr lang="en-GB" sz="1600" dirty="0"/>
          </a:p>
          <a:p>
            <a:pPr lvl="0"/>
            <a:r>
              <a:rPr lang="ro-RO" sz="1600" dirty="0"/>
              <a:t>participare la evaluarea grantului anterior si a campaniei de advocacy din 2017-2018, evaluare derulata de echipa contractata de FG</a:t>
            </a:r>
            <a:endParaRPr lang="en-GB" sz="1600" dirty="0"/>
          </a:p>
          <a:p>
            <a:pPr lvl="0"/>
            <a:r>
              <a:rPr lang="ro-RO" sz="1600" dirty="0"/>
              <a:t>solicitare trimisa catre membrii comisiilor de sanatate din Camera Deputatilor si Senat in pregatirea audierilor ministrului sanatatii, cu mentionarea prioritatilor TBC si HIV/SIDA</a:t>
            </a:r>
            <a:endParaRPr lang="en-GB" sz="1600" dirty="0"/>
          </a:p>
          <a:p>
            <a:pPr lvl="0"/>
            <a:r>
              <a:rPr lang="ro-RO" sz="1600" dirty="0"/>
              <a:t>comunicare cu TB Europe Coalition si Global TB Caucus pentru implicarea parlamentarilor europeni romani in evenimente organizate de GTBC</a:t>
            </a:r>
            <a:endParaRPr lang="en-GB" sz="1600" dirty="0"/>
          </a:p>
          <a:p>
            <a:pPr lvl="0"/>
            <a:r>
              <a:rPr lang="ro-RO" sz="1600" dirty="0"/>
              <a:t>participare la intalnirea grupului de advocacy din CCM</a:t>
            </a:r>
            <a:endParaRPr lang="en-GB" sz="1600" dirty="0"/>
          </a:p>
          <a:p>
            <a:pPr lvl="0"/>
            <a:r>
              <a:rPr lang="ro-RO" sz="1600" dirty="0"/>
              <a:t>intalnire cu </a:t>
            </a:r>
            <a:r>
              <a:rPr lang="en-GB" sz="1600" dirty="0" err="1"/>
              <a:t>consultantul</a:t>
            </a:r>
            <a:r>
              <a:rPr lang="en-GB" sz="1600" dirty="0"/>
              <a:t> </a:t>
            </a:r>
            <a:r>
              <a:rPr lang="en-GB" sz="1600" dirty="0" err="1"/>
              <a:t>contractat</a:t>
            </a:r>
            <a:r>
              <a:rPr lang="en-GB" sz="1600" dirty="0"/>
              <a:t> </a:t>
            </a:r>
            <a:r>
              <a:rPr lang="ro-RO" sz="1600" dirty="0"/>
              <a:t>pentru evaluarea stadiului rapoartelor de watchdog si stabilirea termenelor de livrare, inclusiv discutarea de principiu a campaniei de comunicare pe rapoarte</a:t>
            </a:r>
            <a:endParaRPr lang="en-GB" sz="1600" dirty="0"/>
          </a:p>
          <a:p>
            <a:pPr lvl="0"/>
            <a:r>
              <a:rPr lang="ro-RO" sz="1600" dirty="0"/>
              <a:t>discutarea raportului privind accesul la medicamente HIV in cadrul grupului de advocacy CCM</a:t>
            </a:r>
            <a:endParaRPr lang="en-GB" sz="1600" dirty="0"/>
          </a:p>
          <a:p>
            <a:pPr lvl="0"/>
            <a:r>
              <a:rPr lang="ro-RO" sz="1600" dirty="0"/>
              <a:t>comunicare cu echipa de advocacy privind pasii urmatori</a:t>
            </a:r>
            <a:endParaRPr lang="en-GB" sz="1600" dirty="0"/>
          </a:p>
          <a:p>
            <a:pPr marL="0" indent="0">
              <a:buNone/>
            </a:pPr>
            <a:endParaRPr lang="en-US" sz="2000" dirty="0"/>
          </a:p>
          <a:p>
            <a:endParaRPr lang="en-US" sz="2000" dirty="0"/>
          </a:p>
          <a:p>
            <a:pPr marL="457200" lvl="1" indent="0">
              <a:buNone/>
            </a:pPr>
            <a:endParaRPr lang="en-US" sz="1600" dirty="0"/>
          </a:p>
          <a:p>
            <a:pPr lvl="1"/>
            <a:endParaRPr lang="en-US" sz="1600" dirty="0"/>
          </a:p>
        </p:txBody>
      </p:sp>
    </p:spTree>
    <p:extLst>
      <p:ext uri="{BB962C8B-B14F-4D97-AF65-F5344CB8AC3E}">
        <p14:creationId xmlns:p14="http://schemas.microsoft.com/office/powerpoint/2010/main" val="3906262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BAA11-C7D4-47DB-AAAE-FC6D3ADD1157}"/>
              </a:ext>
            </a:extLst>
          </p:cNvPr>
          <p:cNvSpPr>
            <a:spLocks noGrp="1"/>
          </p:cNvSpPr>
          <p:nvPr>
            <p:ph type="title"/>
          </p:nvPr>
        </p:nvSpPr>
        <p:spPr/>
        <p:txBody>
          <a:bodyPr>
            <a:normAutofit fontScale="90000"/>
          </a:bodyPr>
          <a:lstStyle/>
          <a:p>
            <a:r>
              <a:rPr lang="en-US" dirty="0"/>
              <a:t>5.1.1 Advocacy re. Centrul de </a:t>
            </a:r>
            <a:r>
              <a:rPr lang="en-US" dirty="0" err="1"/>
              <a:t>servicii</a:t>
            </a:r>
            <a:r>
              <a:rPr lang="en-US" dirty="0"/>
              <a:t> integrate (5.2.1)</a:t>
            </a:r>
            <a:br>
              <a:rPr lang="en-US" dirty="0"/>
            </a:br>
            <a:endParaRPr lang="en-US" dirty="0"/>
          </a:p>
        </p:txBody>
      </p:sp>
      <p:sp>
        <p:nvSpPr>
          <p:cNvPr id="3" name="Content Placeholder 2">
            <a:extLst>
              <a:ext uri="{FF2B5EF4-FFF2-40B4-BE49-F238E27FC236}">
                <a16:creationId xmlns:a16="http://schemas.microsoft.com/office/drawing/2014/main" xmlns="" id="{818001B8-D6F9-41EA-877A-1406F8E9EF25}"/>
              </a:ext>
            </a:extLst>
          </p:cNvPr>
          <p:cNvSpPr>
            <a:spLocks noGrp="1"/>
          </p:cNvSpPr>
          <p:nvPr>
            <p:ph idx="1"/>
          </p:nvPr>
        </p:nvSpPr>
        <p:spPr>
          <a:xfrm>
            <a:off x="485775" y="1447800"/>
            <a:ext cx="8229600" cy="4953000"/>
          </a:xfrm>
        </p:spPr>
        <p:txBody>
          <a:bodyPr>
            <a:normAutofit fontScale="92500"/>
          </a:bodyPr>
          <a:lstStyle/>
          <a:p>
            <a:pPr lvl="1"/>
            <a:r>
              <a:rPr lang="en-US" sz="1600" dirty="0" err="1"/>
              <a:t>Documentare</a:t>
            </a:r>
            <a:r>
              <a:rPr lang="en-US" sz="1600" dirty="0"/>
              <a:t> si </a:t>
            </a:r>
            <a:r>
              <a:rPr lang="en-US" sz="1600" dirty="0" err="1"/>
              <a:t>analiza</a:t>
            </a:r>
            <a:r>
              <a:rPr lang="en-US" sz="1600" dirty="0"/>
              <a:t> </a:t>
            </a:r>
            <a:r>
              <a:rPr lang="en-US" sz="1600" dirty="0" err="1"/>
              <a:t>hotarari</a:t>
            </a:r>
            <a:r>
              <a:rPr lang="en-US" sz="1600" dirty="0"/>
              <a:t> CGMB ref. la </a:t>
            </a:r>
            <a:r>
              <a:rPr lang="en-US" sz="1600" dirty="0" err="1"/>
              <a:t>buget</a:t>
            </a:r>
            <a:r>
              <a:rPr lang="en-US" sz="1600" dirty="0"/>
              <a:t> </a:t>
            </a:r>
            <a:r>
              <a:rPr lang="en-US" sz="1600" dirty="0" err="1"/>
              <a:t>si</a:t>
            </a:r>
            <a:r>
              <a:rPr lang="en-US" sz="1600" dirty="0"/>
              <a:t> </a:t>
            </a:r>
            <a:r>
              <a:rPr lang="en-US" sz="1600" dirty="0" err="1"/>
              <a:t>rectificari</a:t>
            </a:r>
            <a:r>
              <a:rPr lang="en-US" sz="1600" dirty="0"/>
              <a:t> </a:t>
            </a:r>
            <a:r>
              <a:rPr lang="en-US" sz="1600" dirty="0" err="1"/>
              <a:t>bugetare</a:t>
            </a:r>
            <a:r>
              <a:rPr lang="en-US" sz="1600" dirty="0"/>
              <a:t> pe 2019</a:t>
            </a:r>
          </a:p>
          <a:p>
            <a:pPr lvl="1"/>
            <a:r>
              <a:rPr lang="en-US" sz="1600" dirty="0" err="1"/>
              <a:t>solicitare</a:t>
            </a:r>
            <a:r>
              <a:rPr lang="en-US" sz="1600" dirty="0"/>
              <a:t> </a:t>
            </a:r>
            <a:r>
              <a:rPr lang="en-US" sz="1600" dirty="0" err="1"/>
              <a:t>CGMB_bugetare</a:t>
            </a:r>
            <a:r>
              <a:rPr lang="en-US" sz="1600" dirty="0"/>
              <a:t> </a:t>
            </a:r>
            <a:r>
              <a:rPr lang="en-US" sz="1600" dirty="0" err="1"/>
              <a:t>Centru</a:t>
            </a:r>
            <a:r>
              <a:rPr lang="en-US" sz="1600" dirty="0"/>
              <a:t> medical </a:t>
            </a:r>
            <a:r>
              <a:rPr lang="en-US" sz="1600" dirty="0" err="1"/>
              <a:t>specializat</a:t>
            </a:r>
            <a:r>
              <a:rPr lang="en-US" sz="1600" dirty="0"/>
              <a:t> </a:t>
            </a:r>
            <a:r>
              <a:rPr lang="en-US" sz="1600" dirty="0" err="1"/>
              <a:t>pentru</a:t>
            </a:r>
            <a:r>
              <a:rPr lang="en-US" sz="1600" dirty="0"/>
              <a:t> </a:t>
            </a:r>
            <a:r>
              <a:rPr lang="en-US" sz="1600" dirty="0" err="1"/>
              <a:t>persoane</a:t>
            </a:r>
            <a:r>
              <a:rPr lang="en-US" sz="1600" dirty="0"/>
              <a:t> din </a:t>
            </a:r>
            <a:r>
              <a:rPr lang="en-US" sz="1600" dirty="0" err="1"/>
              <a:t>grupuri</a:t>
            </a:r>
            <a:r>
              <a:rPr lang="en-US" sz="1600" dirty="0"/>
              <a:t> </a:t>
            </a:r>
            <a:r>
              <a:rPr lang="en-US" sz="1600" dirty="0" err="1"/>
              <a:t>vulnerabile</a:t>
            </a:r>
            <a:r>
              <a:rPr lang="en-US" sz="1600" dirty="0"/>
              <a:t> (</a:t>
            </a:r>
            <a:r>
              <a:rPr lang="en-US" sz="1600" dirty="0" err="1"/>
              <a:t>Centru</a:t>
            </a:r>
            <a:r>
              <a:rPr lang="en-US" sz="1600" dirty="0"/>
              <a:t> de </a:t>
            </a:r>
            <a:r>
              <a:rPr lang="en-US" sz="1600" dirty="0" err="1"/>
              <a:t>servicii</a:t>
            </a:r>
            <a:r>
              <a:rPr lang="en-US" sz="1600" dirty="0"/>
              <a:t> integrate) – </a:t>
            </a:r>
            <a:r>
              <a:rPr lang="en-US" sz="1600" dirty="0" err="1"/>
              <a:t>iunie</a:t>
            </a:r>
            <a:r>
              <a:rPr lang="en-US" sz="1600" dirty="0"/>
              <a:t> 2019</a:t>
            </a:r>
          </a:p>
          <a:p>
            <a:pPr lvl="1"/>
            <a:r>
              <a:rPr lang="en-US" sz="1600" dirty="0" err="1"/>
              <a:t>Interpelare</a:t>
            </a:r>
            <a:r>
              <a:rPr lang="en-US" sz="1600" dirty="0"/>
              <a:t> </a:t>
            </a:r>
            <a:r>
              <a:rPr lang="en-US" sz="1600" dirty="0" err="1"/>
              <a:t>si</a:t>
            </a:r>
            <a:r>
              <a:rPr lang="en-US" sz="1600" dirty="0"/>
              <a:t> </a:t>
            </a:r>
            <a:r>
              <a:rPr lang="en-US" sz="1600" dirty="0" err="1"/>
              <a:t>amendament</a:t>
            </a:r>
            <a:r>
              <a:rPr lang="en-US" sz="1600" dirty="0"/>
              <a:t> Ana </a:t>
            </a:r>
            <a:r>
              <a:rPr lang="en-US" sz="1600" dirty="0" err="1"/>
              <a:t>Ciceala</a:t>
            </a:r>
            <a:r>
              <a:rPr lang="en-US" sz="1600" dirty="0"/>
              <a:t> CGMB, </a:t>
            </a:r>
            <a:r>
              <a:rPr lang="en-US" sz="1600" dirty="0" err="1"/>
              <a:t>neacceptat</a:t>
            </a:r>
            <a:r>
              <a:rPr lang="en-US" sz="1600" dirty="0"/>
              <a:t> – </a:t>
            </a:r>
            <a:r>
              <a:rPr lang="en-US" sz="1600" dirty="0" err="1"/>
              <a:t>iunie</a:t>
            </a:r>
            <a:r>
              <a:rPr lang="en-US" sz="1600" dirty="0"/>
              <a:t> 2019</a:t>
            </a:r>
          </a:p>
          <a:p>
            <a:pPr lvl="1"/>
            <a:r>
              <a:rPr lang="en-US" sz="1600" dirty="0" err="1"/>
              <a:t>Adresa</a:t>
            </a:r>
            <a:r>
              <a:rPr lang="en-US" sz="1600" dirty="0"/>
              <a:t> de </a:t>
            </a:r>
            <a:r>
              <a:rPr lang="en-US" sz="1600" dirty="0" err="1"/>
              <a:t>informare</a:t>
            </a:r>
            <a:r>
              <a:rPr lang="en-US" sz="1600" dirty="0"/>
              <a:t> </a:t>
            </a:r>
            <a:r>
              <a:rPr lang="en-US" sz="1600" dirty="0" err="1"/>
              <a:t>catre</a:t>
            </a:r>
            <a:r>
              <a:rPr lang="en-US" sz="1600" dirty="0"/>
              <a:t> </a:t>
            </a:r>
            <a:r>
              <a:rPr lang="en-US" sz="1600" dirty="0" err="1"/>
              <a:t>Misiunea</a:t>
            </a:r>
            <a:r>
              <a:rPr lang="en-US" sz="1600" dirty="0"/>
              <a:t> </a:t>
            </a:r>
            <a:r>
              <a:rPr lang="en-US" sz="1600" dirty="0" err="1"/>
              <a:t>Permanentă</a:t>
            </a:r>
            <a:r>
              <a:rPr lang="en-US" sz="1600" dirty="0"/>
              <a:t> a </a:t>
            </a:r>
            <a:r>
              <a:rPr lang="en-US" sz="1600" dirty="0" err="1"/>
              <a:t>României</a:t>
            </a:r>
            <a:r>
              <a:rPr lang="en-US" sz="1600" dirty="0"/>
              <a:t> pe </a:t>
            </a:r>
            <a:r>
              <a:rPr lang="en-US" sz="1600" dirty="0" err="1"/>
              <a:t>lângă</a:t>
            </a:r>
            <a:r>
              <a:rPr lang="en-US" sz="1600" dirty="0"/>
              <a:t> </a:t>
            </a:r>
            <a:r>
              <a:rPr lang="en-US" sz="1600" dirty="0" err="1"/>
              <a:t>Oficiul</a:t>
            </a:r>
            <a:r>
              <a:rPr lang="en-US" sz="1600" dirty="0"/>
              <a:t> </a:t>
            </a:r>
            <a:r>
              <a:rPr lang="en-US" sz="1600" dirty="0" err="1"/>
              <a:t>Naţiunilor</a:t>
            </a:r>
            <a:r>
              <a:rPr lang="en-US" sz="1600" dirty="0"/>
              <a:t> Unite de la Geneva </a:t>
            </a:r>
            <a:r>
              <a:rPr lang="en-US" sz="1600" dirty="0" err="1"/>
              <a:t>şi</a:t>
            </a:r>
            <a:r>
              <a:rPr lang="en-US" sz="1600" dirty="0"/>
              <a:t> </a:t>
            </a:r>
            <a:r>
              <a:rPr lang="en-US" sz="1600" dirty="0" err="1"/>
              <a:t>Organizaţiile</a:t>
            </a:r>
            <a:r>
              <a:rPr lang="en-US" sz="1600" dirty="0"/>
              <a:t> </a:t>
            </a:r>
            <a:r>
              <a:rPr lang="en-US" sz="1600" dirty="0" err="1"/>
              <a:t>Internaţionale</a:t>
            </a:r>
            <a:r>
              <a:rPr lang="en-US" sz="1600" dirty="0"/>
              <a:t> cu </a:t>
            </a:r>
            <a:r>
              <a:rPr lang="en-US" sz="1600" dirty="0" err="1"/>
              <a:t>sediul</a:t>
            </a:r>
            <a:r>
              <a:rPr lang="en-US" sz="1600" dirty="0"/>
              <a:t> </a:t>
            </a:r>
            <a:r>
              <a:rPr lang="en-US" sz="1600" dirty="0" err="1"/>
              <a:t>în</a:t>
            </a:r>
            <a:r>
              <a:rPr lang="en-US" sz="1600" dirty="0"/>
              <a:t> </a:t>
            </a:r>
            <a:r>
              <a:rPr lang="en-US" sz="1600" dirty="0" err="1"/>
              <a:t>Elveţia</a:t>
            </a:r>
            <a:r>
              <a:rPr lang="en-US" sz="1600" dirty="0"/>
              <a:t> – </a:t>
            </a:r>
            <a:r>
              <a:rPr lang="en-US" sz="1600" dirty="0" err="1"/>
              <a:t>iulie</a:t>
            </a:r>
            <a:r>
              <a:rPr lang="en-US" sz="1600" dirty="0"/>
              <a:t> 2019 (follow-up la UPR);</a:t>
            </a:r>
          </a:p>
          <a:p>
            <a:pPr lvl="1"/>
            <a:r>
              <a:rPr lang="it-IT" sz="1600" dirty="0"/>
              <a:t>solicitare PMB pe legea 544 ref. informatii privind centrul servicii integrate, urmata de reclamatie administrativa – iulie &amp; august 2019</a:t>
            </a:r>
          </a:p>
          <a:p>
            <a:pPr lvl="1"/>
            <a:r>
              <a:rPr lang="it-IT" sz="1600" dirty="0"/>
              <a:t>Solicitare Comisia de Sănătate şi Protecţie Socială, Consiliul General al Municipiului Bucureşti de participare la sedinta comisiei – iulie 2019</a:t>
            </a:r>
          </a:p>
          <a:p>
            <a:pPr lvl="1"/>
            <a:r>
              <a:rPr lang="it-IT" sz="1600" dirty="0"/>
              <a:t>Participare la sedinta Comisiei de Sănătate şi Protecţie Socială, Consiliul General al Municipiului Bucureşti si intalnire cu Primarul General Gabriela Firea – iulie 2019</a:t>
            </a:r>
          </a:p>
          <a:p>
            <a:pPr lvl="1"/>
            <a:r>
              <a:rPr lang="it-IT" sz="1600" dirty="0"/>
              <a:t>Articole Paula Rusu referitoare la necesitatea centrului publicate si circulate in social media;</a:t>
            </a:r>
          </a:p>
          <a:p>
            <a:pPr lvl="1"/>
            <a:r>
              <a:rPr lang="it-IT" sz="1600" dirty="0"/>
              <a:t>Elaborare solicitare CCM catre Prim Ministru si Ministrul Finantelor Publice pentru suplimentarea bugetului Primariei Bucuresti cu sumele necesare centrului – august 2019</a:t>
            </a:r>
          </a:p>
          <a:p>
            <a:pPr lvl="1"/>
            <a:r>
              <a:rPr lang="it-IT" sz="1600" dirty="0"/>
              <a:t>scrisoare trimisa catre ASSMB ref progres cladire Orzari - centru de servicii integrate pentru persoane vulnerabil afectate de TBC si HIV/SIDA</a:t>
            </a:r>
          </a:p>
          <a:p>
            <a:pPr lvl="1"/>
            <a:r>
              <a:rPr lang="it-IT" sz="1600" dirty="0"/>
              <a:t>solicitare RAA catre PMB pentru includerea centrului de servicii integrate in bugetul PMB pe 2020, conform raspuns MF la solicitarea CCM</a:t>
            </a:r>
          </a:p>
          <a:p>
            <a:pPr lvl="1"/>
            <a:endParaRPr lang="it-IT" sz="1600" dirty="0"/>
          </a:p>
          <a:p>
            <a:endParaRPr lang="en-US" dirty="0"/>
          </a:p>
        </p:txBody>
      </p:sp>
    </p:spTree>
    <p:extLst>
      <p:ext uri="{BB962C8B-B14F-4D97-AF65-F5344CB8AC3E}">
        <p14:creationId xmlns:p14="http://schemas.microsoft.com/office/powerpoint/2010/main" val="3235186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0F7B3-D777-4766-8D5F-9A7F1FF11C6E}"/>
              </a:ext>
            </a:extLst>
          </p:cNvPr>
          <p:cNvSpPr>
            <a:spLocks noGrp="1"/>
          </p:cNvSpPr>
          <p:nvPr>
            <p:ph type="title"/>
          </p:nvPr>
        </p:nvSpPr>
        <p:spPr>
          <a:xfrm>
            <a:off x="381000" y="14243"/>
            <a:ext cx="8229600" cy="1143000"/>
          </a:xfrm>
        </p:spPr>
        <p:txBody>
          <a:bodyPr/>
          <a:lstStyle/>
          <a:p>
            <a:r>
              <a:rPr lang="en-US" dirty="0"/>
              <a:t>5.1.1 Advocacy</a:t>
            </a:r>
          </a:p>
        </p:txBody>
      </p:sp>
      <p:sp>
        <p:nvSpPr>
          <p:cNvPr id="3" name="Content Placeholder 2">
            <a:extLst>
              <a:ext uri="{FF2B5EF4-FFF2-40B4-BE49-F238E27FC236}">
                <a16:creationId xmlns:a16="http://schemas.microsoft.com/office/drawing/2014/main" xmlns="" id="{4BAE55A5-CE9D-4400-BE2C-CA4B21BB136E}"/>
              </a:ext>
            </a:extLst>
          </p:cNvPr>
          <p:cNvSpPr>
            <a:spLocks noGrp="1"/>
          </p:cNvSpPr>
          <p:nvPr>
            <p:ph idx="1"/>
          </p:nvPr>
        </p:nvSpPr>
        <p:spPr>
          <a:xfrm>
            <a:off x="457200" y="1295400"/>
            <a:ext cx="7772400" cy="5562600"/>
          </a:xfrm>
        </p:spPr>
        <p:txBody>
          <a:bodyPr>
            <a:normAutofit fontScale="70000" lnSpcReduction="20000"/>
          </a:bodyPr>
          <a:lstStyle/>
          <a:p>
            <a:r>
              <a:rPr lang="en-US" dirty="0" err="1"/>
              <a:t>Scoala</a:t>
            </a:r>
            <a:r>
              <a:rPr lang="en-US" dirty="0"/>
              <a:t> de health advocacy</a:t>
            </a:r>
          </a:p>
          <a:p>
            <a:pPr lvl="1"/>
            <a:r>
              <a:rPr lang="en-US" dirty="0" err="1"/>
              <a:t>Discutii</a:t>
            </a:r>
            <a:r>
              <a:rPr lang="en-US" dirty="0"/>
              <a:t> cu UMF-</a:t>
            </a:r>
            <a:r>
              <a:rPr lang="en-US" dirty="0" err="1"/>
              <a:t>catedra</a:t>
            </a:r>
            <a:r>
              <a:rPr lang="en-US" dirty="0"/>
              <a:t> de </a:t>
            </a:r>
            <a:r>
              <a:rPr lang="en-US" dirty="0" err="1"/>
              <a:t>Sanatate</a:t>
            </a:r>
            <a:r>
              <a:rPr lang="en-US" dirty="0"/>
              <a:t> Publica </a:t>
            </a:r>
            <a:r>
              <a:rPr lang="en-US" dirty="0" err="1"/>
              <a:t>si</a:t>
            </a:r>
            <a:r>
              <a:rPr lang="en-US" dirty="0"/>
              <a:t> INSP cu </a:t>
            </a:r>
            <a:r>
              <a:rPr lang="en-US" dirty="0" err="1"/>
              <a:t>referire</a:t>
            </a:r>
            <a:r>
              <a:rPr lang="en-US" dirty="0"/>
              <a:t> la </a:t>
            </a:r>
            <a:r>
              <a:rPr lang="en-US" dirty="0" err="1"/>
              <a:t>organizarea</a:t>
            </a:r>
            <a:r>
              <a:rPr lang="en-US" dirty="0"/>
              <a:t> </a:t>
            </a:r>
            <a:r>
              <a:rPr lang="en-US" dirty="0" err="1"/>
              <a:t>cursurilor</a:t>
            </a:r>
            <a:r>
              <a:rPr lang="en-US" dirty="0"/>
              <a:t> post-</a:t>
            </a:r>
            <a:r>
              <a:rPr lang="en-US" dirty="0" err="1"/>
              <a:t>universitare</a:t>
            </a:r>
            <a:r>
              <a:rPr lang="en-US" dirty="0"/>
              <a:t> de health advocacy</a:t>
            </a:r>
          </a:p>
          <a:p>
            <a:pPr lvl="1"/>
            <a:r>
              <a:rPr lang="en-US" dirty="0" err="1"/>
              <a:t>Stabilirea</a:t>
            </a:r>
            <a:r>
              <a:rPr lang="en-US" dirty="0"/>
              <a:t> </a:t>
            </a:r>
            <a:r>
              <a:rPr lang="en-US" dirty="0" err="1"/>
              <a:t>detaliilor</a:t>
            </a:r>
            <a:r>
              <a:rPr lang="en-US" dirty="0"/>
              <a:t> – </a:t>
            </a:r>
            <a:r>
              <a:rPr lang="en-US" dirty="0" err="1"/>
              <a:t>zile</a:t>
            </a:r>
            <a:r>
              <a:rPr lang="en-US" dirty="0"/>
              <a:t> de curs, </a:t>
            </a:r>
            <a:r>
              <a:rPr lang="en-US" dirty="0" err="1"/>
              <a:t>numar</a:t>
            </a:r>
            <a:r>
              <a:rPr lang="en-US" dirty="0"/>
              <a:t> de </a:t>
            </a:r>
            <a:r>
              <a:rPr lang="en-US" dirty="0" err="1"/>
              <a:t>participanti</a:t>
            </a:r>
            <a:r>
              <a:rPr lang="en-US" dirty="0"/>
              <a:t>, </a:t>
            </a:r>
            <a:r>
              <a:rPr lang="en-US" dirty="0" err="1"/>
              <a:t>includerea</a:t>
            </a:r>
            <a:r>
              <a:rPr lang="en-US" dirty="0"/>
              <a:t> in </a:t>
            </a:r>
            <a:r>
              <a:rPr lang="en-US" dirty="0" err="1"/>
              <a:t>programa</a:t>
            </a:r>
            <a:r>
              <a:rPr lang="en-US" dirty="0"/>
              <a:t> </a:t>
            </a:r>
            <a:r>
              <a:rPr lang="en-US" dirty="0" err="1"/>
              <a:t>Universitatii</a:t>
            </a:r>
            <a:r>
              <a:rPr lang="en-US" dirty="0"/>
              <a:t> etc.</a:t>
            </a:r>
          </a:p>
          <a:p>
            <a:pPr lvl="1"/>
            <a:r>
              <a:rPr lang="en-US" dirty="0"/>
              <a:t>Curricula de advocacy a </a:t>
            </a:r>
            <a:r>
              <a:rPr lang="en-US" dirty="0" err="1"/>
              <a:t>fost</a:t>
            </a:r>
            <a:r>
              <a:rPr lang="en-US" dirty="0"/>
              <a:t> </a:t>
            </a:r>
            <a:r>
              <a:rPr lang="en-US" dirty="0" err="1"/>
              <a:t>finalizata</a:t>
            </a:r>
            <a:r>
              <a:rPr lang="en-US" dirty="0"/>
              <a:t> de </a:t>
            </a:r>
            <a:r>
              <a:rPr lang="en-US" dirty="0" err="1"/>
              <a:t>catre</a:t>
            </a:r>
            <a:r>
              <a:rPr lang="en-US" dirty="0"/>
              <a:t> UMF </a:t>
            </a:r>
            <a:r>
              <a:rPr lang="en-US" dirty="0" err="1"/>
              <a:t>catedra</a:t>
            </a:r>
            <a:r>
              <a:rPr lang="en-US" dirty="0"/>
              <a:t> de </a:t>
            </a:r>
            <a:r>
              <a:rPr lang="en-US" dirty="0" err="1"/>
              <a:t>sanatate</a:t>
            </a:r>
            <a:r>
              <a:rPr lang="en-US" dirty="0"/>
              <a:t> </a:t>
            </a:r>
            <a:r>
              <a:rPr lang="en-US" dirty="0" err="1"/>
              <a:t>publica</a:t>
            </a:r>
            <a:r>
              <a:rPr lang="en-US" dirty="0"/>
              <a:t> – </a:t>
            </a:r>
            <a:r>
              <a:rPr lang="en-US" dirty="0" err="1"/>
              <a:t>iulie</a:t>
            </a:r>
            <a:r>
              <a:rPr lang="en-US" dirty="0"/>
              <a:t> 2019</a:t>
            </a:r>
          </a:p>
          <a:p>
            <a:pPr lvl="1"/>
            <a:r>
              <a:rPr lang="en-US" dirty="0" err="1"/>
              <a:t>Intalnire</a:t>
            </a:r>
            <a:r>
              <a:rPr lang="en-US" dirty="0"/>
              <a:t> cu </a:t>
            </a:r>
            <a:r>
              <a:rPr lang="en-US" dirty="0" err="1"/>
              <a:t>persoanele</a:t>
            </a:r>
            <a:r>
              <a:rPr lang="en-US" dirty="0"/>
              <a:t> </a:t>
            </a:r>
            <a:r>
              <a:rPr lang="en-US" dirty="0" err="1"/>
              <a:t>desemnate</a:t>
            </a:r>
            <a:r>
              <a:rPr lang="en-US" dirty="0"/>
              <a:t> din </a:t>
            </a:r>
            <a:r>
              <a:rPr lang="en-US" dirty="0" err="1"/>
              <a:t>partea</a:t>
            </a:r>
            <a:r>
              <a:rPr lang="en-US" dirty="0"/>
              <a:t> INSP/UMF pentru </a:t>
            </a:r>
            <a:r>
              <a:rPr lang="en-US" dirty="0" err="1"/>
              <a:t>organizarea</a:t>
            </a:r>
            <a:r>
              <a:rPr lang="en-US" dirty="0"/>
              <a:t> </a:t>
            </a:r>
            <a:r>
              <a:rPr lang="en-US" dirty="0" err="1"/>
              <a:t>cursului</a:t>
            </a:r>
            <a:r>
              <a:rPr lang="en-US" dirty="0"/>
              <a:t> </a:t>
            </a:r>
            <a:r>
              <a:rPr lang="en-US" dirty="0" err="1"/>
              <a:t>pt</a:t>
            </a:r>
            <a:r>
              <a:rPr lang="en-US" dirty="0"/>
              <a:t> </a:t>
            </a:r>
            <a:r>
              <a:rPr lang="en-US" dirty="0" err="1"/>
              <a:t>stabilirea</a:t>
            </a:r>
            <a:r>
              <a:rPr lang="en-US" dirty="0"/>
              <a:t> </a:t>
            </a:r>
            <a:r>
              <a:rPr lang="en-US" dirty="0" err="1"/>
              <a:t>detaliilor</a:t>
            </a:r>
            <a:r>
              <a:rPr lang="en-US" dirty="0"/>
              <a:t> finale ref. </a:t>
            </a:r>
            <a:r>
              <a:rPr lang="en-US" dirty="0" err="1"/>
              <a:t>anunt</a:t>
            </a:r>
            <a:r>
              <a:rPr lang="en-US" dirty="0"/>
              <a:t> si </a:t>
            </a:r>
            <a:r>
              <a:rPr lang="en-US" dirty="0" err="1"/>
              <a:t>plata</a:t>
            </a:r>
            <a:r>
              <a:rPr lang="en-US" dirty="0"/>
              <a:t> </a:t>
            </a:r>
            <a:r>
              <a:rPr lang="en-US" dirty="0" err="1"/>
              <a:t>cursului</a:t>
            </a:r>
            <a:r>
              <a:rPr lang="en-US" dirty="0"/>
              <a:t>;</a:t>
            </a:r>
          </a:p>
          <a:p>
            <a:pPr lvl="1"/>
            <a:r>
              <a:rPr lang="en-US" dirty="0" err="1"/>
              <a:t>postare</a:t>
            </a:r>
            <a:r>
              <a:rPr lang="en-US" dirty="0"/>
              <a:t> </a:t>
            </a:r>
            <a:r>
              <a:rPr lang="en-US" dirty="0" err="1"/>
              <a:t>anunt</a:t>
            </a:r>
            <a:r>
              <a:rPr lang="en-US" dirty="0"/>
              <a:t> </a:t>
            </a:r>
            <a:r>
              <a:rPr lang="en-US" dirty="0" err="1"/>
              <a:t>grafica</a:t>
            </a:r>
            <a:r>
              <a:rPr lang="en-US" dirty="0"/>
              <a:t> si </a:t>
            </a:r>
            <a:r>
              <a:rPr lang="en-US" dirty="0" err="1"/>
              <a:t>diseminare</a:t>
            </a:r>
            <a:r>
              <a:rPr lang="en-US" dirty="0"/>
              <a:t> online, plus email </a:t>
            </a:r>
            <a:r>
              <a:rPr lang="en-US" dirty="0" err="1"/>
              <a:t>personalizat</a:t>
            </a:r>
            <a:r>
              <a:rPr lang="en-US" dirty="0"/>
              <a:t> </a:t>
            </a:r>
            <a:r>
              <a:rPr lang="en-US" dirty="0" err="1"/>
              <a:t>catre</a:t>
            </a:r>
            <a:r>
              <a:rPr lang="en-US" dirty="0"/>
              <a:t> </a:t>
            </a:r>
            <a:r>
              <a:rPr lang="en-US" dirty="0" err="1"/>
              <a:t>medici</a:t>
            </a:r>
            <a:r>
              <a:rPr lang="en-US" dirty="0"/>
              <a:t> de </a:t>
            </a:r>
            <a:r>
              <a:rPr lang="en-US" dirty="0" err="1"/>
              <a:t>familie</a:t>
            </a:r>
            <a:endParaRPr lang="en-US" dirty="0"/>
          </a:p>
          <a:p>
            <a:pPr lvl="1"/>
            <a:r>
              <a:rPr lang="en-US" dirty="0" err="1"/>
              <a:t>comunicare</a:t>
            </a:r>
            <a:r>
              <a:rPr lang="en-US" dirty="0"/>
              <a:t> cu </a:t>
            </a:r>
            <a:r>
              <a:rPr lang="en-US" dirty="0" err="1"/>
              <a:t>potentiali</a:t>
            </a:r>
            <a:r>
              <a:rPr lang="en-US" dirty="0"/>
              <a:t> </a:t>
            </a:r>
            <a:r>
              <a:rPr lang="en-US" dirty="0" err="1"/>
              <a:t>cursanti</a:t>
            </a:r>
            <a:r>
              <a:rPr lang="en-US" dirty="0"/>
              <a:t> si </a:t>
            </a:r>
            <a:r>
              <a:rPr lang="en-US" dirty="0" err="1"/>
              <a:t>completare</a:t>
            </a:r>
            <a:r>
              <a:rPr lang="en-US" dirty="0"/>
              <a:t> </a:t>
            </a:r>
            <a:r>
              <a:rPr lang="en-US" dirty="0" err="1"/>
              <a:t>lista</a:t>
            </a:r>
            <a:r>
              <a:rPr lang="en-US" dirty="0"/>
              <a:t> cu </a:t>
            </a:r>
            <a:r>
              <a:rPr lang="en-US" dirty="0" err="1"/>
              <a:t>persoane</a:t>
            </a:r>
            <a:r>
              <a:rPr lang="en-US" dirty="0"/>
              <a:t> </a:t>
            </a:r>
            <a:r>
              <a:rPr lang="en-US" dirty="0" err="1"/>
              <a:t>interesate</a:t>
            </a:r>
            <a:endParaRPr lang="en-US" dirty="0"/>
          </a:p>
          <a:p>
            <a:pPr lvl="1"/>
            <a:r>
              <a:rPr lang="en-US" dirty="0" err="1"/>
              <a:t>comunicare</a:t>
            </a:r>
            <a:r>
              <a:rPr lang="en-US" dirty="0"/>
              <a:t> cu TB Europe Coalition si Results UK pentru </a:t>
            </a:r>
            <a:r>
              <a:rPr lang="en-US" dirty="0" err="1"/>
              <a:t>organizarea</a:t>
            </a:r>
            <a:r>
              <a:rPr lang="en-US" dirty="0"/>
              <a:t> </a:t>
            </a:r>
            <a:r>
              <a:rPr lang="en-US" dirty="0" err="1"/>
              <a:t>schimbului</a:t>
            </a:r>
            <a:r>
              <a:rPr lang="en-US" dirty="0"/>
              <a:t> de </a:t>
            </a:r>
            <a:r>
              <a:rPr lang="en-US" dirty="0" err="1"/>
              <a:t>experienta</a:t>
            </a:r>
            <a:r>
              <a:rPr lang="en-US" dirty="0"/>
              <a:t> in </a:t>
            </a:r>
            <a:r>
              <a:rPr lang="en-US" dirty="0" err="1"/>
              <a:t>Marea</a:t>
            </a:r>
            <a:r>
              <a:rPr lang="en-US" dirty="0"/>
              <a:t> Britanie in 2020</a:t>
            </a:r>
          </a:p>
          <a:p>
            <a:pPr marL="457200" lvl="1" indent="0">
              <a:buNone/>
            </a:pPr>
            <a:r>
              <a:rPr lang="en-US" dirty="0"/>
              <a:t>Update:</a:t>
            </a:r>
          </a:p>
          <a:p>
            <a:pPr lvl="1"/>
            <a:r>
              <a:rPr lang="en-US" dirty="0"/>
              <a:t>Prima </a:t>
            </a:r>
            <a:r>
              <a:rPr lang="en-US" dirty="0" err="1"/>
              <a:t>grupa</a:t>
            </a:r>
            <a:r>
              <a:rPr lang="en-US" dirty="0"/>
              <a:t> de </a:t>
            </a:r>
            <a:r>
              <a:rPr lang="en-US" dirty="0" err="1"/>
              <a:t>cursanti</a:t>
            </a:r>
            <a:r>
              <a:rPr lang="en-US" dirty="0"/>
              <a:t> a </a:t>
            </a:r>
            <a:r>
              <a:rPr lang="en-US" dirty="0" err="1"/>
              <a:t>finalizat</a:t>
            </a:r>
            <a:r>
              <a:rPr lang="en-US" dirty="0"/>
              <a:t> </a:t>
            </a:r>
            <a:r>
              <a:rPr lang="en-US" dirty="0" err="1"/>
              <a:t>cursul</a:t>
            </a:r>
            <a:r>
              <a:rPr lang="en-US" dirty="0"/>
              <a:t> in </a:t>
            </a:r>
            <a:r>
              <a:rPr lang="en-US" dirty="0" err="1"/>
              <a:t>noiembrie</a:t>
            </a:r>
            <a:r>
              <a:rPr lang="en-US" dirty="0"/>
              <a:t> 2019, a </a:t>
            </a:r>
            <a:r>
              <a:rPr lang="en-US" dirty="0" err="1"/>
              <a:t>doua</a:t>
            </a:r>
            <a:r>
              <a:rPr lang="en-US" dirty="0"/>
              <a:t> </a:t>
            </a:r>
            <a:r>
              <a:rPr lang="en-US" dirty="0" err="1"/>
              <a:t>este</a:t>
            </a:r>
            <a:r>
              <a:rPr lang="en-US" dirty="0"/>
              <a:t> </a:t>
            </a:r>
            <a:r>
              <a:rPr lang="en-US" dirty="0" err="1"/>
              <a:t>planificata</a:t>
            </a:r>
            <a:r>
              <a:rPr lang="en-US" dirty="0"/>
              <a:t> pentru </a:t>
            </a:r>
            <a:r>
              <a:rPr lang="en-US" dirty="0" err="1"/>
              <a:t>luna</a:t>
            </a:r>
            <a:r>
              <a:rPr lang="en-US" dirty="0"/>
              <a:t> </a:t>
            </a:r>
            <a:r>
              <a:rPr lang="en-US" dirty="0" err="1"/>
              <a:t>martie</a:t>
            </a:r>
            <a:r>
              <a:rPr lang="en-US" dirty="0"/>
              <a:t> 2020.</a:t>
            </a:r>
          </a:p>
        </p:txBody>
      </p:sp>
    </p:spTree>
    <p:extLst>
      <p:ext uri="{BB962C8B-B14F-4D97-AF65-F5344CB8AC3E}">
        <p14:creationId xmlns:p14="http://schemas.microsoft.com/office/powerpoint/2010/main" val="3297212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5.1.1 Advocacy school (Nov. 2019)</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958843" cy="522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442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1E54E-C42A-47F0-AFC5-AFF6AE3801DE}"/>
              </a:ext>
            </a:extLst>
          </p:cNvPr>
          <p:cNvSpPr>
            <a:spLocks noGrp="1"/>
          </p:cNvSpPr>
          <p:nvPr>
            <p:ph type="title"/>
          </p:nvPr>
        </p:nvSpPr>
        <p:spPr/>
        <p:txBody>
          <a:bodyPr/>
          <a:lstStyle/>
          <a:p>
            <a:r>
              <a:rPr lang="en-US" dirty="0"/>
              <a:t>5.1.1 Advocacy</a:t>
            </a:r>
          </a:p>
        </p:txBody>
      </p:sp>
      <p:sp>
        <p:nvSpPr>
          <p:cNvPr id="3" name="Content Placeholder 2">
            <a:extLst>
              <a:ext uri="{FF2B5EF4-FFF2-40B4-BE49-F238E27FC236}">
                <a16:creationId xmlns:a16="http://schemas.microsoft.com/office/drawing/2014/main" xmlns="" id="{831643D5-A708-4883-A097-02846B17CB97}"/>
              </a:ext>
            </a:extLst>
          </p:cNvPr>
          <p:cNvSpPr>
            <a:spLocks noGrp="1"/>
          </p:cNvSpPr>
          <p:nvPr>
            <p:ph idx="1"/>
          </p:nvPr>
        </p:nvSpPr>
        <p:spPr/>
        <p:txBody>
          <a:bodyPr>
            <a:normAutofit fontScale="62500" lnSpcReduction="20000"/>
          </a:bodyPr>
          <a:lstStyle/>
          <a:p>
            <a:r>
              <a:rPr lang="en-US" dirty="0" err="1"/>
              <a:t>Rapoarte</a:t>
            </a:r>
            <a:r>
              <a:rPr lang="en-US" dirty="0"/>
              <a:t> de watchdog </a:t>
            </a:r>
          </a:p>
          <a:p>
            <a:pPr lvl="1"/>
            <a:r>
              <a:rPr lang="en-US" dirty="0" err="1"/>
              <a:t>Expertii</a:t>
            </a:r>
            <a:r>
              <a:rPr lang="en-US" dirty="0"/>
              <a:t> </a:t>
            </a:r>
            <a:r>
              <a:rPr lang="en-US" dirty="0" err="1"/>
              <a:t>contractati</a:t>
            </a:r>
            <a:r>
              <a:rPr lang="en-US" dirty="0"/>
              <a:t>;</a:t>
            </a:r>
          </a:p>
          <a:p>
            <a:pPr lvl="1"/>
            <a:r>
              <a:rPr lang="en-US" dirty="0" err="1"/>
              <a:t>Activitate</a:t>
            </a:r>
            <a:r>
              <a:rPr lang="en-US" dirty="0"/>
              <a:t> in </a:t>
            </a:r>
            <a:r>
              <a:rPr lang="en-US" dirty="0" err="1"/>
              <a:t>derulare</a:t>
            </a:r>
            <a:r>
              <a:rPr lang="en-US" dirty="0"/>
              <a:t>;</a:t>
            </a:r>
          </a:p>
          <a:p>
            <a:pPr lvl="1"/>
            <a:r>
              <a:rPr lang="en-US" dirty="0" err="1"/>
              <a:t>Primul</a:t>
            </a:r>
            <a:r>
              <a:rPr lang="en-US" dirty="0"/>
              <a:t> set de </a:t>
            </a:r>
            <a:r>
              <a:rPr lang="en-US" dirty="0" err="1"/>
              <a:t>rapoarte</a:t>
            </a:r>
            <a:r>
              <a:rPr lang="en-US" dirty="0"/>
              <a:t> se </a:t>
            </a:r>
            <a:r>
              <a:rPr lang="en-US" dirty="0" err="1"/>
              <a:t>va</a:t>
            </a:r>
            <a:r>
              <a:rPr lang="en-US" dirty="0"/>
              <a:t> </a:t>
            </a:r>
            <a:r>
              <a:rPr lang="en-US" dirty="0" err="1"/>
              <a:t>finaliza</a:t>
            </a:r>
            <a:r>
              <a:rPr lang="en-US" dirty="0"/>
              <a:t> in </a:t>
            </a:r>
            <a:r>
              <a:rPr lang="en-US" dirty="0" err="1"/>
              <a:t>perioada</a:t>
            </a:r>
            <a:r>
              <a:rPr lang="en-US" dirty="0"/>
              <a:t> </a:t>
            </a:r>
            <a:r>
              <a:rPr lang="en-US" dirty="0" err="1"/>
              <a:t>octombrie-decembrie</a:t>
            </a:r>
            <a:r>
              <a:rPr lang="en-US" dirty="0"/>
              <a:t> 2019</a:t>
            </a:r>
          </a:p>
          <a:p>
            <a:pPr lvl="2"/>
            <a:r>
              <a:rPr lang="en-US" dirty="0" err="1"/>
              <a:t>Raport</a:t>
            </a:r>
            <a:r>
              <a:rPr lang="en-US" dirty="0"/>
              <a:t> </a:t>
            </a:r>
            <a:r>
              <a:rPr lang="en-US" dirty="0" err="1"/>
              <a:t>inițial</a:t>
            </a:r>
            <a:r>
              <a:rPr lang="en-US" dirty="0"/>
              <a:t> de </a:t>
            </a:r>
            <a:r>
              <a:rPr lang="en-US" dirty="0" err="1"/>
              <a:t>monitorizare</a:t>
            </a:r>
            <a:r>
              <a:rPr lang="en-US" dirty="0"/>
              <a:t> (Baseline Evaluation Report) </a:t>
            </a:r>
            <a:r>
              <a:rPr lang="en-US" dirty="0" err="1"/>
              <a:t>privind</a:t>
            </a:r>
            <a:r>
              <a:rPr lang="en-US" dirty="0"/>
              <a:t> </a:t>
            </a:r>
            <a:r>
              <a:rPr lang="en-US" dirty="0" err="1"/>
              <a:t>accesul</a:t>
            </a:r>
            <a:r>
              <a:rPr lang="en-US" dirty="0"/>
              <a:t> la </a:t>
            </a:r>
            <a:r>
              <a:rPr lang="en-US" dirty="0" err="1"/>
              <a:t>tratament</a:t>
            </a:r>
            <a:r>
              <a:rPr lang="en-US" dirty="0"/>
              <a:t> </a:t>
            </a:r>
            <a:r>
              <a:rPr lang="en-US" dirty="0" err="1"/>
              <a:t>substitutiv</a:t>
            </a:r>
            <a:r>
              <a:rPr lang="en-US" dirty="0"/>
              <a:t> </a:t>
            </a:r>
            <a:r>
              <a:rPr lang="en-US" dirty="0" err="1"/>
              <a:t>pentru</a:t>
            </a:r>
            <a:r>
              <a:rPr lang="en-US" dirty="0"/>
              <a:t> </a:t>
            </a:r>
            <a:r>
              <a:rPr lang="en-US" dirty="0" err="1"/>
              <a:t>utilizatorii</a:t>
            </a:r>
            <a:r>
              <a:rPr lang="en-US" dirty="0"/>
              <a:t> de </a:t>
            </a:r>
            <a:r>
              <a:rPr lang="en-US" dirty="0" err="1"/>
              <a:t>droguri</a:t>
            </a:r>
            <a:r>
              <a:rPr lang="en-US" dirty="0"/>
              <a:t> </a:t>
            </a:r>
            <a:r>
              <a:rPr lang="en-US" dirty="0" err="1"/>
              <a:t>injectabile</a:t>
            </a:r>
            <a:endParaRPr lang="en-US" dirty="0"/>
          </a:p>
          <a:p>
            <a:pPr lvl="2"/>
            <a:r>
              <a:rPr lang="en-US" dirty="0" err="1"/>
              <a:t>Raport</a:t>
            </a:r>
            <a:r>
              <a:rPr lang="en-US" dirty="0"/>
              <a:t> de </a:t>
            </a:r>
            <a:r>
              <a:rPr lang="en-US" dirty="0" err="1"/>
              <a:t>monitorizare</a:t>
            </a:r>
            <a:r>
              <a:rPr lang="en-US" dirty="0"/>
              <a:t> </a:t>
            </a:r>
            <a:r>
              <a:rPr lang="en-US" dirty="0" err="1"/>
              <a:t>privind</a:t>
            </a:r>
            <a:r>
              <a:rPr lang="en-US" dirty="0"/>
              <a:t> </a:t>
            </a:r>
            <a:r>
              <a:rPr lang="en-US" dirty="0" err="1"/>
              <a:t>accesul</a:t>
            </a:r>
            <a:r>
              <a:rPr lang="en-US" dirty="0"/>
              <a:t> la </a:t>
            </a:r>
            <a:r>
              <a:rPr lang="en-US" dirty="0" err="1"/>
              <a:t>medicamente</a:t>
            </a:r>
            <a:r>
              <a:rPr lang="en-US" dirty="0"/>
              <a:t> </a:t>
            </a:r>
            <a:r>
              <a:rPr lang="en-US" dirty="0" err="1"/>
              <a:t>și</a:t>
            </a:r>
            <a:r>
              <a:rPr lang="en-US" dirty="0"/>
              <a:t> diagnostic </a:t>
            </a:r>
            <a:r>
              <a:rPr lang="en-US" dirty="0" err="1"/>
              <a:t>pentru</a:t>
            </a:r>
            <a:r>
              <a:rPr lang="en-US" dirty="0"/>
              <a:t> </a:t>
            </a:r>
            <a:r>
              <a:rPr lang="en-US" dirty="0" err="1"/>
              <a:t>tratamentul</a:t>
            </a:r>
            <a:r>
              <a:rPr lang="en-US" dirty="0"/>
              <a:t> </a:t>
            </a:r>
            <a:r>
              <a:rPr lang="en-US" dirty="0" err="1"/>
              <a:t>Tuberculozei</a:t>
            </a:r>
            <a:r>
              <a:rPr lang="en-US" dirty="0"/>
              <a:t> </a:t>
            </a:r>
            <a:r>
              <a:rPr lang="en-US" dirty="0" err="1"/>
              <a:t>chimiorezistente</a:t>
            </a:r>
            <a:r>
              <a:rPr lang="en-US" dirty="0"/>
              <a:t> </a:t>
            </a:r>
          </a:p>
          <a:p>
            <a:pPr lvl="2"/>
            <a:r>
              <a:rPr lang="en-US" dirty="0" err="1"/>
              <a:t>Raport</a:t>
            </a:r>
            <a:r>
              <a:rPr lang="en-US" dirty="0"/>
              <a:t> de </a:t>
            </a:r>
            <a:r>
              <a:rPr lang="en-US" dirty="0" err="1"/>
              <a:t>monitorizare</a:t>
            </a:r>
            <a:r>
              <a:rPr lang="en-US" dirty="0"/>
              <a:t> </a:t>
            </a:r>
            <a:r>
              <a:rPr lang="en-US" dirty="0" err="1"/>
              <a:t>privind</a:t>
            </a:r>
            <a:r>
              <a:rPr lang="en-US" dirty="0"/>
              <a:t> </a:t>
            </a:r>
            <a:r>
              <a:rPr lang="en-US" dirty="0" err="1"/>
              <a:t>finanțarea</a:t>
            </a:r>
            <a:r>
              <a:rPr lang="en-US" dirty="0"/>
              <a:t> </a:t>
            </a:r>
            <a:r>
              <a:rPr lang="en-US" dirty="0" err="1"/>
              <a:t>programelor</a:t>
            </a:r>
            <a:r>
              <a:rPr lang="en-US" dirty="0"/>
              <a:t> </a:t>
            </a:r>
            <a:r>
              <a:rPr lang="en-US" dirty="0" err="1"/>
              <a:t>naționale</a:t>
            </a:r>
            <a:r>
              <a:rPr lang="en-US" dirty="0"/>
              <a:t> de </a:t>
            </a:r>
            <a:r>
              <a:rPr lang="en-US" dirty="0" err="1"/>
              <a:t>sănătate</a:t>
            </a:r>
            <a:r>
              <a:rPr lang="en-US" dirty="0"/>
              <a:t> </a:t>
            </a:r>
            <a:r>
              <a:rPr lang="en-US" dirty="0" err="1"/>
              <a:t>publică</a:t>
            </a:r>
            <a:r>
              <a:rPr lang="en-US" dirty="0"/>
              <a:t> TB </a:t>
            </a:r>
            <a:r>
              <a:rPr lang="en-US" dirty="0" err="1"/>
              <a:t>și</a:t>
            </a:r>
            <a:r>
              <a:rPr lang="en-US" dirty="0"/>
              <a:t> HIV (</a:t>
            </a:r>
            <a:r>
              <a:rPr lang="en-US" dirty="0" err="1"/>
              <a:t>analiza</a:t>
            </a:r>
            <a:r>
              <a:rPr lang="en-US" dirty="0"/>
              <a:t> </a:t>
            </a:r>
            <a:r>
              <a:rPr lang="en-US" dirty="0" err="1"/>
              <a:t>privind</a:t>
            </a:r>
            <a:r>
              <a:rPr lang="en-US" dirty="0"/>
              <a:t> </a:t>
            </a:r>
            <a:r>
              <a:rPr lang="en-US" dirty="0" err="1"/>
              <a:t>nivelul</a:t>
            </a:r>
            <a:r>
              <a:rPr lang="en-US" dirty="0"/>
              <a:t> de </a:t>
            </a:r>
            <a:r>
              <a:rPr lang="en-US" dirty="0" err="1"/>
              <a:t>finanțare</a:t>
            </a:r>
            <a:r>
              <a:rPr lang="en-US" dirty="0"/>
              <a:t>, </a:t>
            </a:r>
            <a:r>
              <a:rPr lang="en-US" dirty="0" err="1"/>
              <a:t>categoriile</a:t>
            </a:r>
            <a:r>
              <a:rPr lang="en-US" dirty="0"/>
              <a:t> de </a:t>
            </a:r>
            <a:r>
              <a:rPr lang="en-US" dirty="0" err="1"/>
              <a:t>costuri</a:t>
            </a:r>
            <a:r>
              <a:rPr lang="en-US" dirty="0"/>
              <a:t> </a:t>
            </a:r>
            <a:r>
              <a:rPr lang="en-US" dirty="0" err="1"/>
              <a:t>finanțate</a:t>
            </a:r>
            <a:r>
              <a:rPr lang="en-US" dirty="0"/>
              <a:t> </a:t>
            </a:r>
            <a:r>
              <a:rPr lang="en-US" dirty="0" err="1"/>
              <a:t>și</a:t>
            </a:r>
            <a:r>
              <a:rPr lang="en-US" dirty="0"/>
              <a:t> </a:t>
            </a:r>
            <a:r>
              <a:rPr lang="en-US" dirty="0" err="1"/>
              <a:t>recomandări</a:t>
            </a:r>
            <a:r>
              <a:rPr lang="en-US" dirty="0"/>
              <a:t>)</a:t>
            </a:r>
          </a:p>
          <a:p>
            <a:pPr lvl="2"/>
            <a:r>
              <a:rPr lang="en-US" dirty="0" err="1"/>
              <a:t>Raport</a:t>
            </a:r>
            <a:r>
              <a:rPr lang="en-US" dirty="0"/>
              <a:t> de </a:t>
            </a:r>
            <a:r>
              <a:rPr lang="en-US" dirty="0" err="1"/>
              <a:t>monitorizare</a:t>
            </a:r>
            <a:r>
              <a:rPr lang="en-US" dirty="0"/>
              <a:t> </a:t>
            </a:r>
            <a:r>
              <a:rPr lang="en-US" dirty="0" err="1"/>
              <a:t>privind</a:t>
            </a:r>
            <a:r>
              <a:rPr lang="en-US" dirty="0"/>
              <a:t> </a:t>
            </a:r>
            <a:r>
              <a:rPr lang="en-US" dirty="0" err="1"/>
              <a:t>implicarea</a:t>
            </a:r>
            <a:r>
              <a:rPr lang="en-US" dirty="0"/>
              <a:t> </a:t>
            </a:r>
            <a:r>
              <a:rPr lang="en-US" dirty="0" err="1"/>
              <a:t>și</a:t>
            </a:r>
            <a:r>
              <a:rPr lang="en-US" dirty="0"/>
              <a:t> </a:t>
            </a:r>
            <a:r>
              <a:rPr lang="en-US" dirty="0" err="1"/>
              <a:t>subcontractarea</a:t>
            </a:r>
            <a:r>
              <a:rPr lang="en-US" dirty="0"/>
              <a:t> ONG </a:t>
            </a:r>
            <a:r>
              <a:rPr lang="en-US" dirty="0" err="1"/>
              <a:t>în</a:t>
            </a:r>
            <a:r>
              <a:rPr lang="en-US" dirty="0"/>
              <a:t> </a:t>
            </a:r>
            <a:r>
              <a:rPr lang="en-US" dirty="0" err="1"/>
              <a:t>cadrul</a:t>
            </a:r>
            <a:r>
              <a:rPr lang="en-US" dirty="0"/>
              <a:t> </a:t>
            </a:r>
            <a:r>
              <a:rPr lang="en-US" dirty="0" err="1"/>
              <a:t>național</a:t>
            </a:r>
            <a:r>
              <a:rPr lang="en-US" dirty="0"/>
              <a:t> de </a:t>
            </a:r>
            <a:r>
              <a:rPr lang="en-US" dirty="0" err="1"/>
              <a:t>sănătate</a:t>
            </a:r>
            <a:r>
              <a:rPr lang="en-US" dirty="0"/>
              <a:t> </a:t>
            </a:r>
            <a:r>
              <a:rPr lang="en-US" dirty="0" err="1"/>
              <a:t>publică</a:t>
            </a:r>
            <a:endParaRPr lang="en-US" dirty="0"/>
          </a:p>
          <a:p>
            <a:pPr lvl="2"/>
            <a:r>
              <a:rPr lang="en-US" dirty="0" err="1"/>
              <a:t>Raport</a:t>
            </a:r>
            <a:r>
              <a:rPr lang="en-US" dirty="0"/>
              <a:t> de </a:t>
            </a:r>
            <a:r>
              <a:rPr lang="en-US" dirty="0" err="1"/>
              <a:t>monitorizare</a:t>
            </a:r>
            <a:r>
              <a:rPr lang="en-US" dirty="0"/>
              <a:t> </a:t>
            </a:r>
            <a:r>
              <a:rPr lang="en-US" dirty="0" err="1"/>
              <a:t>privind</a:t>
            </a:r>
            <a:r>
              <a:rPr lang="en-US" dirty="0"/>
              <a:t> </a:t>
            </a:r>
            <a:r>
              <a:rPr lang="en-US" dirty="0" err="1"/>
              <a:t>reforma</a:t>
            </a:r>
            <a:r>
              <a:rPr lang="en-US" dirty="0"/>
              <a:t> </a:t>
            </a:r>
            <a:r>
              <a:rPr lang="en-US" dirty="0" err="1"/>
              <a:t>îngrijirilor</a:t>
            </a:r>
            <a:r>
              <a:rPr lang="en-US" dirty="0"/>
              <a:t> </a:t>
            </a:r>
            <a:r>
              <a:rPr lang="en-US" dirty="0" err="1"/>
              <a:t>în</a:t>
            </a:r>
            <a:r>
              <a:rPr lang="en-US" dirty="0"/>
              <a:t> </a:t>
            </a:r>
            <a:r>
              <a:rPr lang="en-US" dirty="0" err="1"/>
              <a:t>sistem</a:t>
            </a:r>
            <a:r>
              <a:rPr lang="en-US" dirty="0"/>
              <a:t> ambulator </a:t>
            </a:r>
            <a:r>
              <a:rPr lang="en-US" dirty="0" err="1"/>
              <a:t>pentru</a:t>
            </a:r>
            <a:r>
              <a:rPr lang="en-US" dirty="0"/>
              <a:t> </a:t>
            </a:r>
            <a:r>
              <a:rPr lang="en-US" dirty="0" err="1"/>
              <a:t>pacienții</a:t>
            </a:r>
            <a:r>
              <a:rPr lang="en-US" dirty="0"/>
              <a:t> cu TB</a:t>
            </a:r>
          </a:p>
          <a:p>
            <a:pPr lvl="1"/>
            <a:r>
              <a:rPr lang="en-US" dirty="0"/>
              <a:t>Al </a:t>
            </a:r>
            <a:r>
              <a:rPr lang="en-US" dirty="0" err="1"/>
              <a:t>doilea</a:t>
            </a:r>
            <a:r>
              <a:rPr lang="en-US" dirty="0"/>
              <a:t> set de </a:t>
            </a:r>
            <a:r>
              <a:rPr lang="en-US" dirty="0" err="1"/>
              <a:t>rapoarte</a:t>
            </a:r>
            <a:r>
              <a:rPr lang="en-US" dirty="0"/>
              <a:t> se </a:t>
            </a:r>
            <a:r>
              <a:rPr lang="en-US" dirty="0" err="1"/>
              <a:t>va</a:t>
            </a:r>
            <a:r>
              <a:rPr lang="en-US" dirty="0"/>
              <a:t> </a:t>
            </a:r>
            <a:r>
              <a:rPr lang="en-US" dirty="0" err="1"/>
              <a:t>finaliza</a:t>
            </a:r>
            <a:r>
              <a:rPr lang="en-US" dirty="0"/>
              <a:t> in </a:t>
            </a:r>
            <a:r>
              <a:rPr lang="en-US" dirty="0" err="1"/>
              <a:t>decembrie</a:t>
            </a:r>
            <a:r>
              <a:rPr lang="en-US" dirty="0"/>
              <a:t> 2020 (3 </a:t>
            </a:r>
            <a:r>
              <a:rPr lang="en-US" dirty="0" err="1"/>
              <a:t>rapoarte</a:t>
            </a:r>
            <a:r>
              <a:rPr lang="en-US" dirty="0"/>
              <a:t>) si </a:t>
            </a:r>
            <a:r>
              <a:rPr lang="en-US" dirty="0" err="1"/>
              <a:t>ianuarie</a:t>
            </a:r>
            <a:r>
              <a:rPr lang="en-US" dirty="0"/>
              <a:t> 2021 (1 </a:t>
            </a:r>
            <a:r>
              <a:rPr lang="en-US" dirty="0" err="1"/>
              <a:t>raport</a:t>
            </a:r>
            <a:r>
              <a:rPr lang="en-US" dirty="0"/>
              <a:t>) si </a:t>
            </a:r>
            <a:r>
              <a:rPr lang="en-US" dirty="0" err="1"/>
              <a:t>februarie</a:t>
            </a:r>
            <a:r>
              <a:rPr lang="en-US" dirty="0"/>
              <a:t> 2021 (1 </a:t>
            </a:r>
            <a:r>
              <a:rPr lang="en-US" dirty="0" err="1"/>
              <a:t>raport</a:t>
            </a:r>
            <a:r>
              <a:rPr lang="en-US" dirty="0"/>
              <a:t>)</a:t>
            </a:r>
          </a:p>
        </p:txBody>
      </p:sp>
    </p:spTree>
    <p:extLst>
      <p:ext uri="{BB962C8B-B14F-4D97-AF65-F5344CB8AC3E}">
        <p14:creationId xmlns:p14="http://schemas.microsoft.com/office/powerpoint/2010/main" val="1286864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16177903"/>
              </p:ext>
            </p:extLst>
          </p:nvPr>
        </p:nvGraphicFramePr>
        <p:xfrm>
          <a:off x="722313" y="4406900"/>
          <a:ext cx="7772400" cy="136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450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800" dirty="0">
                <a:latin typeface="Calibri" pitchFamily="34" charset="0"/>
                <a:cs typeface="Calibri" pitchFamily="34" charset="0"/>
              </a:rPr>
              <a:t>RAA este responsabilă cu selectarea și contractarea consultanților naționali pentru a sprijini implementarea următoarelor activități:</a:t>
            </a:r>
            <a:br>
              <a:rPr lang="vi-VN" sz="2800" dirty="0">
                <a:latin typeface="Calibri" pitchFamily="34" charset="0"/>
                <a:cs typeface="Calibri" pitchFamily="34" charset="0"/>
              </a:rPr>
            </a:br>
            <a:endParaRPr lang="en-GB" sz="2800" dirty="0">
              <a:latin typeface="Calibri" pitchFamily="34" charset="0"/>
              <a:cs typeface="Calibri" pitchFamily="34" charset="0"/>
            </a:endParaRPr>
          </a:p>
        </p:txBody>
      </p:sp>
      <p:sp>
        <p:nvSpPr>
          <p:cNvPr id="3" name="Content Placeholder 2"/>
          <p:cNvSpPr>
            <a:spLocks noGrp="1"/>
          </p:cNvSpPr>
          <p:nvPr>
            <p:ph idx="1"/>
          </p:nvPr>
        </p:nvSpPr>
        <p:spPr/>
        <p:txBody>
          <a:bodyPr>
            <a:normAutofit fontScale="77500" lnSpcReduction="20000"/>
          </a:bodyPr>
          <a:lstStyle/>
          <a:p>
            <a:r>
              <a:rPr lang="vi-VN" dirty="0">
                <a:latin typeface="Calibri" pitchFamily="34" charset="0"/>
                <a:cs typeface="Calibri" pitchFamily="34" charset="0"/>
              </a:rPr>
              <a:t>1.2.2 Evaluarea </a:t>
            </a:r>
            <a:r>
              <a:rPr lang="en-US" dirty="0">
                <a:latin typeface="Calibri" pitchFamily="34" charset="0"/>
                <a:cs typeface="Calibri" pitchFamily="34" charset="0"/>
              </a:rPr>
              <a:t>SNCT</a:t>
            </a:r>
            <a:r>
              <a:rPr lang="vi-VN" dirty="0">
                <a:latin typeface="Calibri" pitchFamily="34" charset="0"/>
                <a:cs typeface="Calibri" pitchFamily="34" charset="0"/>
              </a:rPr>
              <a:t> </a:t>
            </a:r>
            <a:r>
              <a:rPr lang="en-US" dirty="0">
                <a:latin typeface="Calibri" pitchFamily="34" charset="0"/>
                <a:cs typeface="Calibri" pitchFamily="34" charset="0"/>
              </a:rPr>
              <a:t>2015 – 2020 </a:t>
            </a:r>
            <a:r>
              <a:rPr lang="vi-VN" dirty="0">
                <a:latin typeface="Calibri" pitchFamily="34" charset="0"/>
                <a:cs typeface="Calibri" pitchFamily="34" charset="0"/>
              </a:rPr>
              <a:t>urmată de revizuirea și extinderea </a:t>
            </a:r>
            <a:r>
              <a:rPr lang="en-US" dirty="0">
                <a:latin typeface="Calibri" pitchFamily="34" charset="0"/>
                <a:cs typeface="Calibri" pitchFamily="34" charset="0"/>
              </a:rPr>
              <a:t>SNCT</a:t>
            </a:r>
            <a:r>
              <a:rPr lang="vi-VN" dirty="0">
                <a:latin typeface="Calibri" pitchFamily="34" charset="0"/>
                <a:cs typeface="Calibri" pitchFamily="34" charset="0"/>
              </a:rPr>
              <a:t> până în 2025</a:t>
            </a:r>
            <a:r>
              <a:rPr lang="en-US" dirty="0">
                <a:latin typeface="Calibri" pitchFamily="34" charset="0"/>
                <a:cs typeface="Calibri" pitchFamily="34" charset="0"/>
              </a:rPr>
              <a:t>/2030</a:t>
            </a:r>
            <a:endParaRPr lang="vi-VN" dirty="0">
              <a:latin typeface="Calibri" pitchFamily="34" charset="0"/>
              <a:cs typeface="Calibri" pitchFamily="34" charset="0"/>
            </a:endParaRPr>
          </a:p>
          <a:p>
            <a:r>
              <a:rPr lang="vi-VN" dirty="0">
                <a:latin typeface="Calibri" pitchFamily="34" charset="0"/>
                <a:cs typeface="Calibri" pitchFamily="34" charset="0"/>
              </a:rPr>
              <a:t>1.3.1. Consolidarea capacității de </a:t>
            </a:r>
            <a:r>
              <a:rPr lang="en-US" dirty="0" err="1">
                <a:latin typeface="Calibri" pitchFamily="34" charset="0"/>
                <a:cs typeface="Calibri" pitchFamily="34" charset="0"/>
              </a:rPr>
              <a:t>achizitii</a:t>
            </a:r>
            <a:r>
              <a:rPr lang="vi-VN" dirty="0">
                <a:latin typeface="Calibri" pitchFamily="34" charset="0"/>
                <a:cs typeface="Calibri" pitchFamily="34" charset="0"/>
              </a:rPr>
              <a:t> a M</a:t>
            </a:r>
            <a:r>
              <a:rPr lang="en-US" dirty="0">
                <a:latin typeface="Calibri" pitchFamily="34" charset="0"/>
                <a:cs typeface="Calibri" pitchFamily="34" charset="0"/>
              </a:rPr>
              <a:t>S</a:t>
            </a:r>
            <a:r>
              <a:rPr lang="vi-VN" dirty="0">
                <a:latin typeface="Calibri" pitchFamily="34" charset="0"/>
                <a:cs typeface="Calibri" pitchFamily="34" charset="0"/>
              </a:rPr>
              <a:t> și </a:t>
            </a:r>
            <a:r>
              <a:rPr lang="en-US" dirty="0">
                <a:latin typeface="Calibri" pitchFamily="34" charset="0"/>
                <a:cs typeface="Calibri" pitchFamily="34" charset="0"/>
              </a:rPr>
              <a:t>PNPSCT</a:t>
            </a:r>
            <a:endParaRPr lang="vi-VN" dirty="0">
              <a:latin typeface="Calibri" pitchFamily="34" charset="0"/>
              <a:cs typeface="Calibri" pitchFamily="34" charset="0"/>
            </a:endParaRPr>
          </a:p>
          <a:p>
            <a:r>
              <a:rPr lang="vi-VN" dirty="0">
                <a:latin typeface="Calibri" pitchFamily="34" charset="0"/>
                <a:cs typeface="Calibri" pitchFamily="34" charset="0"/>
              </a:rPr>
              <a:t>1.4.1. Dezvoltarea unui cadru </a:t>
            </a:r>
            <a:r>
              <a:rPr lang="en-US" dirty="0">
                <a:latin typeface="Calibri" pitchFamily="34" charset="0"/>
                <a:cs typeface="Calibri" pitchFamily="34" charset="0"/>
              </a:rPr>
              <a:t>national</a:t>
            </a:r>
            <a:r>
              <a:rPr lang="vi-VN" dirty="0">
                <a:latin typeface="Calibri" pitchFamily="34" charset="0"/>
                <a:cs typeface="Calibri" pitchFamily="34" charset="0"/>
              </a:rPr>
              <a:t> de M&amp;E pentru controlul tuberculozei</a:t>
            </a:r>
          </a:p>
          <a:p>
            <a:r>
              <a:rPr lang="vi-VN" dirty="0">
                <a:latin typeface="Calibri" pitchFamily="34" charset="0"/>
                <a:cs typeface="Calibri" pitchFamily="34" charset="0"/>
              </a:rPr>
              <a:t>1.5.1. Stabili</a:t>
            </a:r>
            <a:r>
              <a:rPr lang="en-US" dirty="0" err="1">
                <a:latin typeface="Calibri" pitchFamily="34" charset="0"/>
                <a:cs typeface="Calibri" pitchFamily="34" charset="0"/>
              </a:rPr>
              <a:t>rea</a:t>
            </a:r>
            <a:r>
              <a:rPr lang="en-US" dirty="0">
                <a:latin typeface="Calibri" pitchFamily="34" charset="0"/>
                <a:cs typeface="Calibri" pitchFamily="34" charset="0"/>
              </a:rPr>
              <a:t> de</a:t>
            </a:r>
            <a:r>
              <a:rPr lang="vi-VN" dirty="0">
                <a:latin typeface="Calibri" pitchFamily="34" charset="0"/>
                <a:cs typeface="Calibri" pitchFamily="34" charset="0"/>
              </a:rPr>
              <a:t> legături funcționale între </a:t>
            </a:r>
            <a:r>
              <a:rPr lang="en-US" dirty="0">
                <a:latin typeface="Calibri" pitchFamily="34" charset="0"/>
                <a:cs typeface="Calibri" pitchFamily="34" charset="0"/>
              </a:rPr>
              <a:t>MS</a:t>
            </a:r>
            <a:r>
              <a:rPr lang="vi-VN" dirty="0">
                <a:latin typeface="Calibri" pitchFamily="34" charset="0"/>
                <a:cs typeface="Calibri" pitchFamily="34" charset="0"/>
              </a:rPr>
              <a:t> și ONG-uri active în </a:t>
            </a:r>
            <a:r>
              <a:rPr lang="en-US" dirty="0" err="1">
                <a:latin typeface="Calibri" pitchFamily="34" charset="0"/>
                <a:cs typeface="Calibri" pitchFamily="34" charset="0"/>
              </a:rPr>
              <a:t>domeniu</a:t>
            </a:r>
            <a:r>
              <a:rPr lang="en-US" dirty="0">
                <a:latin typeface="Calibri" pitchFamily="34" charset="0"/>
                <a:cs typeface="Calibri" pitchFamily="34" charset="0"/>
              </a:rPr>
              <a:t> </a:t>
            </a:r>
            <a:endParaRPr lang="vi-VN" dirty="0">
              <a:latin typeface="Calibri" pitchFamily="34" charset="0"/>
              <a:cs typeface="Calibri" pitchFamily="34" charset="0"/>
            </a:endParaRPr>
          </a:p>
          <a:p>
            <a:r>
              <a:rPr lang="vi-VN" dirty="0">
                <a:latin typeface="Calibri" pitchFamily="34" charset="0"/>
                <a:cs typeface="Calibri" pitchFamily="34" charset="0"/>
              </a:rPr>
              <a:t>2.1.1. Elaborarea / revizuirea legislației secundare și a procedurilor </a:t>
            </a:r>
            <a:r>
              <a:rPr lang="en-US" dirty="0" err="1">
                <a:latin typeface="Calibri" pitchFamily="34" charset="0"/>
                <a:cs typeface="Calibri" pitchFamily="34" charset="0"/>
              </a:rPr>
              <a:t>operationale</a:t>
            </a:r>
            <a:r>
              <a:rPr lang="en-US" dirty="0">
                <a:latin typeface="Calibri" pitchFamily="34" charset="0"/>
                <a:cs typeface="Calibri" pitchFamily="34" charset="0"/>
              </a:rPr>
              <a:t> </a:t>
            </a:r>
            <a:r>
              <a:rPr lang="vi-VN" dirty="0">
                <a:latin typeface="Calibri" pitchFamily="34" charset="0"/>
                <a:cs typeface="Calibri" pitchFamily="34" charset="0"/>
              </a:rPr>
              <a:t>pentru asigurarea accesului real al populației cheie la servicii de prevenire și tratament eficace</a:t>
            </a:r>
          </a:p>
          <a:p>
            <a:r>
              <a:rPr lang="vi-VN" dirty="0">
                <a:latin typeface="Calibri" pitchFamily="34" charset="0"/>
                <a:cs typeface="Calibri" pitchFamily="34" charset="0"/>
              </a:rPr>
              <a:t>3.4.1. Pregătirea și implementarea reformei de îngrijire ambulatorie în domeniul tuberculozei.</a:t>
            </a:r>
            <a:endParaRPr lang="en-GB" dirty="0">
              <a:latin typeface="Calibri" pitchFamily="34" charset="0"/>
              <a:cs typeface="Calibri" pitchFamily="34" charset="0"/>
            </a:endParaRPr>
          </a:p>
        </p:txBody>
      </p:sp>
    </p:spTree>
    <p:extLst>
      <p:ext uri="{BB962C8B-B14F-4D97-AF65-F5344CB8AC3E}">
        <p14:creationId xmlns:p14="http://schemas.microsoft.com/office/powerpoint/2010/main" val="368141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Asistenta</a:t>
            </a:r>
            <a:r>
              <a:rPr lang="en-US" dirty="0"/>
              <a:t> </a:t>
            </a:r>
            <a:r>
              <a:rPr lang="en-US" dirty="0" err="1"/>
              <a:t>tehnica</a:t>
            </a:r>
            <a:r>
              <a:rPr lang="en-US" dirty="0"/>
              <a:t> </a:t>
            </a:r>
            <a:r>
              <a:rPr lang="en-US" dirty="0" err="1"/>
              <a:t>nationala</a:t>
            </a:r>
            <a:endParaRPr lang="en-GB" dirty="0"/>
          </a:p>
        </p:txBody>
      </p:sp>
      <p:sp>
        <p:nvSpPr>
          <p:cNvPr id="3" name="Content Placeholder 2"/>
          <p:cNvSpPr>
            <a:spLocks noGrp="1"/>
          </p:cNvSpPr>
          <p:nvPr>
            <p:ph idx="1"/>
          </p:nvPr>
        </p:nvSpPr>
        <p:spPr>
          <a:xfrm>
            <a:off x="9524" y="1600200"/>
            <a:ext cx="5095876" cy="4953000"/>
          </a:xfrm>
        </p:spPr>
        <p:txBody>
          <a:bodyPr>
            <a:normAutofit fontScale="92500"/>
          </a:bodyPr>
          <a:lstStyle/>
          <a:p>
            <a:r>
              <a:rPr lang="en-US" dirty="0"/>
              <a:t>1.3.1 – </a:t>
            </a:r>
            <a:r>
              <a:rPr lang="en-US" dirty="0" err="1"/>
              <a:t>Cresterea</a:t>
            </a:r>
            <a:r>
              <a:rPr lang="en-US" dirty="0"/>
              <a:t> </a:t>
            </a:r>
            <a:r>
              <a:rPr lang="en-US" dirty="0" err="1"/>
              <a:t>capacitatii</a:t>
            </a:r>
            <a:r>
              <a:rPr lang="en-US" dirty="0"/>
              <a:t> de </a:t>
            </a:r>
            <a:r>
              <a:rPr lang="en-US" dirty="0" err="1"/>
              <a:t>achizitii</a:t>
            </a:r>
            <a:r>
              <a:rPr lang="en-US" dirty="0"/>
              <a:t> a MS </a:t>
            </a:r>
            <a:r>
              <a:rPr lang="en-US" dirty="0" err="1"/>
              <a:t>si</a:t>
            </a:r>
            <a:r>
              <a:rPr lang="en-US" dirty="0"/>
              <a:t> PNPSCT</a:t>
            </a:r>
          </a:p>
          <a:p>
            <a:pPr lvl="1"/>
            <a:r>
              <a:rPr lang="en-US" dirty="0"/>
              <a:t>AT in </a:t>
            </a:r>
            <a:r>
              <a:rPr lang="en-US" dirty="0" err="1"/>
              <a:t>derulare</a:t>
            </a:r>
            <a:r>
              <a:rPr lang="en-US" dirty="0"/>
              <a:t> </a:t>
            </a:r>
            <a:r>
              <a:rPr lang="en-US" dirty="0" err="1"/>
              <a:t>si</a:t>
            </a:r>
            <a:r>
              <a:rPr lang="en-US" dirty="0"/>
              <a:t> </a:t>
            </a:r>
            <a:r>
              <a:rPr lang="en-US" dirty="0" err="1"/>
              <a:t>perioada</a:t>
            </a:r>
            <a:r>
              <a:rPr lang="en-US" dirty="0"/>
              <a:t> </a:t>
            </a:r>
            <a:r>
              <a:rPr lang="en-US" dirty="0" err="1"/>
              <a:t>urmatoare</a:t>
            </a:r>
            <a:r>
              <a:rPr lang="en-US" dirty="0"/>
              <a:t>: </a:t>
            </a:r>
          </a:p>
          <a:p>
            <a:pPr lvl="2"/>
            <a:r>
              <a:rPr lang="en-US" dirty="0" err="1"/>
              <a:t>Analiza</a:t>
            </a:r>
            <a:r>
              <a:rPr lang="en-US" dirty="0"/>
              <a:t> </a:t>
            </a:r>
            <a:r>
              <a:rPr lang="en-US" dirty="0" err="1"/>
              <a:t>critica</a:t>
            </a:r>
            <a:r>
              <a:rPr lang="en-US" dirty="0"/>
              <a:t> a </a:t>
            </a:r>
            <a:r>
              <a:rPr lang="en-US" dirty="0" err="1"/>
              <a:t>sistemului</a:t>
            </a:r>
            <a:r>
              <a:rPr lang="en-US" dirty="0"/>
              <a:t> de </a:t>
            </a:r>
            <a:r>
              <a:rPr lang="en-US" dirty="0" err="1"/>
              <a:t>achizitie</a:t>
            </a:r>
            <a:r>
              <a:rPr lang="en-US" dirty="0"/>
              <a:t> a </a:t>
            </a:r>
            <a:r>
              <a:rPr lang="en-US" dirty="0" err="1"/>
              <a:t>medicamentelor</a:t>
            </a:r>
            <a:r>
              <a:rPr lang="en-US" dirty="0"/>
              <a:t> </a:t>
            </a:r>
            <a:r>
              <a:rPr lang="en-US" dirty="0" err="1"/>
              <a:t>si</a:t>
            </a:r>
            <a:r>
              <a:rPr lang="en-US" dirty="0"/>
              <a:t> </a:t>
            </a:r>
            <a:r>
              <a:rPr lang="en-US" dirty="0" err="1"/>
              <a:t>testelor</a:t>
            </a:r>
            <a:r>
              <a:rPr lang="en-US" dirty="0"/>
              <a:t> de diagnostic pentru </a:t>
            </a:r>
            <a:r>
              <a:rPr lang="en-US" dirty="0" err="1"/>
              <a:t>programul</a:t>
            </a:r>
            <a:r>
              <a:rPr lang="en-US" dirty="0"/>
              <a:t> TB (30 Sept. 2019)</a:t>
            </a:r>
          </a:p>
          <a:p>
            <a:pPr lvl="2"/>
            <a:r>
              <a:rPr lang="en-US" dirty="0" err="1"/>
              <a:t>Masa</a:t>
            </a:r>
            <a:r>
              <a:rPr lang="en-US" dirty="0"/>
              <a:t> rotunda cu </a:t>
            </a:r>
            <a:r>
              <a:rPr lang="en-US" dirty="0" err="1"/>
              <a:t>factorii</a:t>
            </a:r>
            <a:r>
              <a:rPr lang="en-US" dirty="0"/>
              <a:t> de </a:t>
            </a:r>
            <a:r>
              <a:rPr lang="en-US" dirty="0" err="1"/>
              <a:t>decizie</a:t>
            </a:r>
            <a:r>
              <a:rPr lang="en-US" dirty="0"/>
              <a:t> (22 </a:t>
            </a:r>
            <a:r>
              <a:rPr lang="en-US" dirty="0" err="1"/>
              <a:t>Octombrie</a:t>
            </a:r>
            <a:r>
              <a:rPr lang="en-US" dirty="0"/>
              <a:t>)</a:t>
            </a:r>
          </a:p>
          <a:p>
            <a:pPr lvl="2"/>
            <a:r>
              <a:rPr lang="en-US" dirty="0" err="1"/>
              <a:t>Urmeaza</a:t>
            </a:r>
            <a:r>
              <a:rPr lang="en-US" dirty="0"/>
              <a:t> </a:t>
            </a:r>
            <a:r>
              <a:rPr lang="en-US" dirty="0" err="1"/>
              <a:t>propuneri</a:t>
            </a:r>
            <a:r>
              <a:rPr lang="en-US" dirty="0"/>
              <a:t> de </a:t>
            </a:r>
            <a:r>
              <a:rPr lang="en-US" dirty="0" err="1"/>
              <a:t>modificari</a:t>
            </a:r>
            <a:r>
              <a:rPr lang="en-US" dirty="0"/>
              <a:t> legislative (31 </a:t>
            </a:r>
            <a:r>
              <a:rPr lang="en-US" dirty="0" err="1"/>
              <a:t>Decembrie</a:t>
            </a:r>
            <a:r>
              <a:rPr lang="en-US" dirty="0"/>
              <a:t>)</a:t>
            </a:r>
          </a:p>
        </p:txBody>
      </p:sp>
      <p:pic>
        <p:nvPicPr>
          <p:cNvPr id="1026" name="Picture 2" descr="C:\Users\silvia.asandi\Desktop\Poze_Analiza critica_Ioana_MS\IMG_20190903_1427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6002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53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Asistenta</a:t>
            </a:r>
            <a:r>
              <a:rPr lang="en-US" dirty="0"/>
              <a:t> </a:t>
            </a:r>
            <a:r>
              <a:rPr lang="en-US" dirty="0" err="1"/>
              <a:t>tehnica</a:t>
            </a:r>
            <a:r>
              <a:rPr lang="en-US" dirty="0"/>
              <a:t> </a:t>
            </a:r>
            <a:r>
              <a:rPr lang="en-US" dirty="0" err="1"/>
              <a:t>nationala</a:t>
            </a:r>
            <a:endParaRPr lang="en-GB" dirty="0"/>
          </a:p>
        </p:txBody>
      </p:sp>
      <p:sp>
        <p:nvSpPr>
          <p:cNvPr id="3" name="Content Placeholder 2"/>
          <p:cNvSpPr>
            <a:spLocks noGrp="1"/>
          </p:cNvSpPr>
          <p:nvPr>
            <p:ph idx="1"/>
          </p:nvPr>
        </p:nvSpPr>
        <p:spPr>
          <a:xfrm>
            <a:off x="9524" y="1600200"/>
            <a:ext cx="8677276" cy="4953000"/>
          </a:xfrm>
        </p:spPr>
        <p:txBody>
          <a:bodyPr>
            <a:normAutofit lnSpcReduction="10000"/>
          </a:bodyPr>
          <a:lstStyle/>
          <a:p>
            <a:r>
              <a:rPr lang="vi-VN" sz="3000" dirty="0">
                <a:latin typeface="Calibri" pitchFamily="34" charset="0"/>
                <a:cs typeface="Calibri" pitchFamily="34" charset="0"/>
              </a:rPr>
              <a:t>1.5.1. Stabili</a:t>
            </a:r>
            <a:r>
              <a:rPr lang="en-US" sz="3000" dirty="0" err="1">
                <a:latin typeface="Calibri" pitchFamily="34" charset="0"/>
                <a:cs typeface="Calibri" pitchFamily="34" charset="0"/>
              </a:rPr>
              <a:t>rea</a:t>
            </a:r>
            <a:r>
              <a:rPr lang="en-US" sz="3000" dirty="0">
                <a:latin typeface="Calibri" pitchFamily="34" charset="0"/>
                <a:cs typeface="Calibri" pitchFamily="34" charset="0"/>
              </a:rPr>
              <a:t> de</a:t>
            </a:r>
            <a:r>
              <a:rPr lang="vi-VN" sz="3000" dirty="0">
                <a:latin typeface="Calibri" pitchFamily="34" charset="0"/>
                <a:cs typeface="Calibri" pitchFamily="34" charset="0"/>
              </a:rPr>
              <a:t> legături funcționale între </a:t>
            </a:r>
            <a:r>
              <a:rPr lang="en-US" sz="3000" dirty="0">
                <a:latin typeface="Calibri" pitchFamily="34" charset="0"/>
                <a:cs typeface="Calibri" pitchFamily="34" charset="0"/>
              </a:rPr>
              <a:t>MS</a:t>
            </a:r>
            <a:r>
              <a:rPr lang="vi-VN" sz="3000" dirty="0">
                <a:latin typeface="Calibri" pitchFamily="34" charset="0"/>
                <a:cs typeface="Calibri" pitchFamily="34" charset="0"/>
              </a:rPr>
              <a:t> și ONG-uri active în </a:t>
            </a:r>
            <a:r>
              <a:rPr lang="en-US" sz="3000" dirty="0" err="1">
                <a:latin typeface="Calibri" pitchFamily="34" charset="0"/>
                <a:cs typeface="Calibri" pitchFamily="34" charset="0"/>
              </a:rPr>
              <a:t>domeniu</a:t>
            </a:r>
            <a:r>
              <a:rPr lang="en-US" sz="3000" dirty="0">
                <a:latin typeface="Calibri" pitchFamily="34" charset="0"/>
                <a:cs typeface="Calibri" pitchFamily="34" charset="0"/>
              </a:rPr>
              <a:t> </a:t>
            </a:r>
            <a:r>
              <a:rPr lang="en-US" sz="1800" dirty="0">
                <a:latin typeface="+mj-lt"/>
                <a:cs typeface="Calibri" pitchFamily="34" charset="0"/>
              </a:rPr>
              <a:t>(</a:t>
            </a:r>
            <a:r>
              <a:rPr lang="en-US" sz="1800" dirty="0">
                <a:latin typeface="+mj-lt"/>
              </a:rPr>
              <a:t>AT in </a:t>
            </a:r>
            <a:r>
              <a:rPr lang="en-US" sz="1800" dirty="0" err="1">
                <a:latin typeface="+mj-lt"/>
              </a:rPr>
              <a:t>derulare</a:t>
            </a:r>
            <a:r>
              <a:rPr lang="en-US" sz="1800" dirty="0">
                <a:latin typeface="+mj-lt"/>
              </a:rPr>
              <a:t>) </a:t>
            </a:r>
          </a:p>
          <a:p>
            <a:pPr marL="400050" lvl="1" indent="0" algn="just">
              <a:buNone/>
            </a:pPr>
            <a:r>
              <a:rPr lang="en-US" sz="1600" dirty="0"/>
              <a:t>	</a:t>
            </a:r>
            <a:r>
              <a:rPr lang="en-US" sz="1900" dirty="0" err="1"/>
              <a:t>În</a:t>
            </a:r>
            <a:r>
              <a:rPr lang="en-US" sz="1900" dirty="0"/>
              <a:t> </a:t>
            </a:r>
            <a:r>
              <a:rPr lang="en-US" sz="1900" dirty="0" err="1"/>
              <a:t>vederea</a:t>
            </a:r>
            <a:r>
              <a:rPr lang="en-US" sz="1900" dirty="0"/>
              <a:t> </a:t>
            </a:r>
            <a:r>
              <a:rPr lang="en-US" sz="1900" dirty="0" err="1"/>
              <a:t>desfășurării</a:t>
            </a:r>
            <a:r>
              <a:rPr lang="en-US" sz="1900" dirty="0"/>
              <a:t> </a:t>
            </a:r>
            <a:r>
              <a:rPr lang="en-US" sz="1900"/>
              <a:t>proiectului</a:t>
            </a:r>
            <a:r>
              <a:rPr lang="en-US" sz="1900" dirty="0"/>
              <a:t>-pilot cu </a:t>
            </a:r>
            <a:r>
              <a:rPr lang="en-US" sz="1900" dirty="0" err="1"/>
              <a:t>privire</a:t>
            </a:r>
            <a:r>
              <a:rPr lang="en-US" sz="1900" dirty="0"/>
              <a:t> la </a:t>
            </a:r>
            <a:r>
              <a:rPr lang="en-US" sz="1900" dirty="0" err="1"/>
              <a:t>implementarea</a:t>
            </a:r>
            <a:r>
              <a:rPr lang="en-US" sz="1900" dirty="0"/>
              <a:t> </a:t>
            </a:r>
            <a:r>
              <a:rPr lang="en-US" sz="1900" dirty="0" err="1"/>
              <a:t>Programelor</a:t>
            </a:r>
            <a:r>
              <a:rPr lang="en-US" sz="1900" dirty="0"/>
              <a:t> </a:t>
            </a:r>
            <a:r>
              <a:rPr lang="en-US" sz="1900" dirty="0" err="1"/>
              <a:t>Naționale</a:t>
            </a:r>
            <a:r>
              <a:rPr lang="en-US" sz="1900" dirty="0"/>
              <a:t> de </a:t>
            </a:r>
            <a:r>
              <a:rPr lang="en-US" sz="1900" dirty="0" err="1"/>
              <a:t>Sănătate</a:t>
            </a:r>
            <a:r>
              <a:rPr lang="en-US" sz="1900" dirty="0"/>
              <a:t> cu </a:t>
            </a:r>
            <a:r>
              <a:rPr lang="en-US" sz="1900" dirty="0" err="1"/>
              <a:t>sprijinul</a:t>
            </a:r>
            <a:r>
              <a:rPr lang="en-US" sz="1900" dirty="0"/>
              <a:t> ONG, s-a </a:t>
            </a:r>
            <a:r>
              <a:rPr lang="en-US" sz="1900" dirty="0" err="1"/>
              <a:t>identificat</a:t>
            </a:r>
            <a:r>
              <a:rPr lang="en-US" sz="1900" dirty="0"/>
              <a:t> </a:t>
            </a:r>
            <a:r>
              <a:rPr lang="en-US" sz="1900" dirty="0" err="1"/>
              <a:t>procedura</a:t>
            </a:r>
            <a:r>
              <a:rPr lang="en-US" sz="1900" dirty="0"/>
              <a:t> </a:t>
            </a:r>
            <a:r>
              <a:rPr lang="en-US" sz="1900" dirty="0" err="1"/>
              <a:t>proprie</a:t>
            </a:r>
            <a:r>
              <a:rPr lang="en-US" sz="1900" dirty="0"/>
              <a:t> a MS de </a:t>
            </a:r>
            <a:r>
              <a:rPr lang="en-US" sz="1900" dirty="0" err="1"/>
              <a:t>achiziție</a:t>
            </a:r>
            <a:r>
              <a:rPr lang="en-US" sz="1900" dirty="0"/>
              <a:t> </a:t>
            </a:r>
            <a:r>
              <a:rPr lang="en-US" sz="1900" dirty="0" err="1"/>
              <a:t>publică</a:t>
            </a:r>
            <a:r>
              <a:rPr lang="en-US" sz="1900" dirty="0"/>
              <a:t> de </a:t>
            </a:r>
            <a:r>
              <a:rPr lang="en-US" sz="1900" dirty="0" err="1"/>
              <a:t>servicii</a:t>
            </a:r>
            <a:r>
              <a:rPr lang="en-US" sz="1900" dirty="0"/>
              <a:t> </a:t>
            </a:r>
            <a:r>
              <a:rPr lang="en-US" sz="1900" dirty="0" err="1"/>
              <a:t>sociale</a:t>
            </a:r>
            <a:r>
              <a:rPr lang="en-US" sz="1900" dirty="0"/>
              <a:t>: ”</a:t>
            </a:r>
            <a:r>
              <a:rPr lang="ro-RO" sz="1900" dirty="0"/>
              <a:t>Servicii de intervenție în stradă pentru persoane fără adăpost, persoane cu diferite adicții, victime ale violenței în familiei, victime ale dezastrelor naturale etc </a:t>
            </a:r>
            <a:r>
              <a:rPr lang="en-US" sz="1900" dirty="0"/>
              <a:t> - </a:t>
            </a:r>
            <a:r>
              <a:rPr lang="en-US" sz="1900" dirty="0" err="1"/>
              <a:t>echipe</a:t>
            </a:r>
            <a:r>
              <a:rPr lang="en-US" sz="1900" dirty="0"/>
              <a:t> mobile”.</a:t>
            </a:r>
          </a:p>
          <a:p>
            <a:pPr marL="457200" lvl="1" indent="0" algn="just">
              <a:buNone/>
            </a:pPr>
            <a:r>
              <a:rPr lang="en-US" sz="2000" dirty="0"/>
              <a:t>	</a:t>
            </a:r>
            <a:r>
              <a:rPr lang="en-US" sz="1800" dirty="0" err="1"/>
              <a:t>Termene</a:t>
            </a:r>
            <a:r>
              <a:rPr lang="en-US" sz="1800" dirty="0"/>
              <a:t> </a:t>
            </a:r>
            <a:r>
              <a:rPr lang="en-US" sz="1800" dirty="0" err="1"/>
              <a:t>principale</a:t>
            </a:r>
            <a:r>
              <a:rPr lang="en-US" sz="1800" dirty="0"/>
              <a:t>: </a:t>
            </a:r>
          </a:p>
          <a:p>
            <a:pPr lvl="2" algn="just"/>
            <a:r>
              <a:rPr lang="en-US" sz="1800" dirty="0"/>
              <a:t>04.11.2019- </a:t>
            </a:r>
            <a:r>
              <a:rPr lang="en-US" sz="1800" dirty="0" err="1"/>
              <a:t>Proiect</a:t>
            </a:r>
            <a:r>
              <a:rPr lang="en-US" sz="1800" dirty="0"/>
              <a:t> ”</a:t>
            </a:r>
            <a:r>
              <a:rPr lang="en-US" sz="1800" dirty="0" err="1"/>
              <a:t>Procedura</a:t>
            </a:r>
            <a:r>
              <a:rPr lang="en-US" sz="1800" dirty="0"/>
              <a:t> </a:t>
            </a:r>
            <a:r>
              <a:rPr lang="en-US" sz="1800" dirty="0" err="1"/>
              <a:t>achiziție</a:t>
            </a:r>
            <a:r>
              <a:rPr lang="en-US" sz="1800" dirty="0"/>
              <a:t> </a:t>
            </a:r>
            <a:r>
              <a:rPr lang="en-US" sz="1800" dirty="0" err="1"/>
              <a:t>servicii</a:t>
            </a:r>
            <a:r>
              <a:rPr lang="en-US" sz="1800" dirty="0"/>
              <a:t> </a:t>
            </a:r>
            <a:r>
              <a:rPr lang="en-US" sz="1800" dirty="0" err="1"/>
              <a:t>sociale</a:t>
            </a:r>
            <a:r>
              <a:rPr lang="en-US" sz="1800" dirty="0"/>
              <a:t> (”</a:t>
            </a:r>
            <a:r>
              <a:rPr lang="en-US" sz="1800" dirty="0" err="1"/>
              <a:t>echipe</a:t>
            </a:r>
            <a:r>
              <a:rPr lang="en-US" sz="1800" dirty="0"/>
              <a:t> mobile)”- </a:t>
            </a:r>
            <a:r>
              <a:rPr lang="en-US" sz="1800" dirty="0" err="1"/>
              <a:t>transmis</a:t>
            </a:r>
            <a:r>
              <a:rPr lang="en-US" sz="1800" dirty="0"/>
              <a:t> MS </a:t>
            </a:r>
            <a:r>
              <a:rPr lang="en-US" sz="1800" dirty="0" err="1"/>
              <a:t>și</a:t>
            </a:r>
            <a:r>
              <a:rPr lang="en-US" sz="1800" dirty="0"/>
              <a:t> INSP </a:t>
            </a:r>
            <a:r>
              <a:rPr lang="en-US" sz="1800" dirty="0" err="1"/>
              <a:t>pentru</a:t>
            </a:r>
            <a:r>
              <a:rPr lang="en-US" sz="1800" dirty="0"/>
              <a:t> feedback;</a:t>
            </a:r>
          </a:p>
          <a:p>
            <a:pPr lvl="2" algn="just"/>
            <a:r>
              <a:rPr lang="en-US" sz="1800" dirty="0"/>
              <a:t>02.12.2019- MS </a:t>
            </a:r>
            <a:r>
              <a:rPr lang="en-US" sz="1800" dirty="0" err="1"/>
              <a:t>va</a:t>
            </a:r>
            <a:r>
              <a:rPr lang="en-US" sz="1800" dirty="0"/>
              <a:t> </a:t>
            </a:r>
            <a:r>
              <a:rPr lang="en-US" sz="1800" dirty="0" err="1"/>
              <a:t>lansa</a:t>
            </a:r>
            <a:r>
              <a:rPr lang="en-US" sz="1800" dirty="0"/>
              <a:t> </a:t>
            </a:r>
            <a:r>
              <a:rPr lang="en-US" sz="1800" dirty="0" err="1"/>
              <a:t>porcedura</a:t>
            </a:r>
            <a:r>
              <a:rPr lang="en-US" sz="1800" dirty="0"/>
              <a:t> de </a:t>
            </a:r>
            <a:r>
              <a:rPr lang="en-US" sz="1800" dirty="0" err="1"/>
              <a:t>consultare</a:t>
            </a:r>
            <a:r>
              <a:rPr lang="en-US" sz="1800" dirty="0"/>
              <a:t> a </a:t>
            </a:r>
            <a:r>
              <a:rPr lang="en-US" sz="1800" dirty="0" err="1"/>
              <a:t>pieței</a:t>
            </a:r>
            <a:r>
              <a:rPr lang="en-US" sz="1800" dirty="0"/>
              <a:t> </a:t>
            </a:r>
            <a:r>
              <a:rPr lang="en-US" sz="1800" dirty="0" err="1"/>
              <a:t>pentru</a:t>
            </a:r>
            <a:r>
              <a:rPr lang="en-US" sz="1800" dirty="0"/>
              <a:t> </a:t>
            </a:r>
            <a:r>
              <a:rPr lang="en-US" sz="1800" dirty="0" err="1"/>
              <a:t>identificarea</a:t>
            </a:r>
            <a:r>
              <a:rPr lang="en-US" sz="1800" dirty="0"/>
              <a:t> </a:t>
            </a:r>
            <a:r>
              <a:rPr lang="en-US" sz="1800" dirty="0" err="1"/>
              <a:t>costurilor</a:t>
            </a:r>
            <a:r>
              <a:rPr lang="en-US" sz="1800" dirty="0"/>
              <a:t> cu </a:t>
            </a:r>
            <a:r>
              <a:rPr lang="en-US" sz="1800" dirty="0" err="1"/>
              <a:t>serviciile</a:t>
            </a:r>
            <a:r>
              <a:rPr lang="en-US" sz="1800" dirty="0"/>
              <a:t> de ”</a:t>
            </a:r>
            <a:r>
              <a:rPr lang="en-US" sz="1800" dirty="0" err="1"/>
              <a:t>echipe</a:t>
            </a:r>
            <a:r>
              <a:rPr lang="en-US" sz="1800" dirty="0"/>
              <a:t> mobile”- </a:t>
            </a:r>
            <a:r>
              <a:rPr lang="en-US" sz="1800" dirty="0" err="1"/>
              <a:t>intrucat</a:t>
            </a:r>
            <a:r>
              <a:rPr lang="en-US" sz="1800" dirty="0"/>
              <a:t> nu </a:t>
            </a:r>
            <a:r>
              <a:rPr lang="en-US" sz="1800" dirty="0" err="1"/>
              <a:t>exista</a:t>
            </a:r>
            <a:r>
              <a:rPr lang="en-US" sz="1800" dirty="0"/>
              <a:t> </a:t>
            </a:r>
            <a:r>
              <a:rPr lang="en-US" sz="1800" dirty="0" err="1"/>
              <a:t>aprobat</a:t>
            </a:r>
            <a:r>
              <a:rPr lang="en-US" sz="1800" dirty="0"/>
              <a:t> standard minim de cost;</a:t>
            </a:r>
          </a:p>
          <a:p>
            <a:pPr lvl="2" algn="just"/>
            <a:r>
              <a:rPr lang="en-US" sz="1800" dirty="0"/>
              <a:t>27.01.2020- </a:t>
            </a:r>
            <a:r>
              <a:rPr lang="en-US" sz="1800" dirty="0" err="1"/>
              <a:t>Lansarea</a:t>
            </a:r>
            <a:r>
              <a:rPr lang="en-US" sz="1800" dirty="0"/>
              <a:t> </a:t>
            </a:r>
            <a:r>
              <a:rPr lang="en-US" sz="1800" dirty="0" err="1"/>
              <a:t>oficială</a:t>
            </a:r>
            <a:r>
              <a:rPr lang="en-US" sz="1800" dirty="0"/>
              <a:t> a </a:t>
            </a:r>
            <a:r>
              <a:rPr lang="en-US" sz="1800" dirty="0" err="1"/>
              <a:t>achiziției</a:t>
            </a:r>
            <a:r>
              <a:rPr lang="en-US" sz="1800" dirty="0"/>
              <a:t> de </a:t>
            </a:r>
            <a:r>
              <a:rPr lang="en-US" sz="1800" dirty="0" err="1"/>
              <a:t>către</a:t>
            </a:r>
            <a:r>
              <a:rPr lang="en-US" sz="1800" dirty="0"/>
              <a:t> MS;</a:t>
            </a:r>
          </a:p>
          <a:p>
            <a:pPr lvl="2" algn="just"/>
            <a:r>
              <a:rPr lang="en-US" sz="1800" dirty="0"/>
              <a:t>01.04- 31.12.2020- </a:t>
            </a:r>
            <a:r>
              <a:rPr lang="en-US" sz="1800" dirty="0" err="1"/>
              <a:t>Derularea</a:t>
            </a:r>
            <a:r>
              <a:rPr lang="en-US" sz="1800" dirty="0"/>
              <a:t> </a:t>
            </a:r>
            <a:r>
              <a:rPr lang="en-US" sz="1800" dirty="0" err="1"/>
              <a:t>serviciilor</a:t>
            </a:r>
            <a:r>
              <a:rPr lang="en-US" sz="1800" dirty="0"/>
              <a:t> </a:t>
            </a:r>
            <a:r>
              <a:rPr lang="en-US" sz="1800" dirty="0" err="1"/>
              <a:t>sociale</a:t>
            </a:r>
            <a:r>
              <a:rPr lang="en-US" sz="1800" dirty="0"/>
              <a:t> de </a:t>
            </a:r>
            <a:r>
              <a:rPr lang="en-US" sz="1800" dirty="0" err="1"/>
              <a:t>către</a:t>
            </a:r>
            <a:r>
              <a:rPr lang="en-US" sz="1800" dirty="0"/>
              <a:t> </a:t>
            </a:r>
            <a:r>
              <a:rPr lang="en-US" sz="1800" dirty="0" err="1"/>
              <a:t>ofertantul</a:t>
            </a:r>
            <a:r>
              <a:rPr lang="en-US" sz="1800" dirty="0"/>
              <a:t> </a:t>
            </a:r>
            <a:r>
              <a:rPr lang="en-US" sz="1800" dirty="0" err="1"/>
              <a:t>câștigător</a:t>
            </a:r>
            <a:r>
              <a:rPr lang="en-US" sz="1800" dirty="0"/>
              <a:t>.</a:t>
            </a:r>
          </a:p>
        </p:txBody>
      </p:sp>
    </p:spTree>
    <p:extLst>
      <p:ext uri="{BB962C8B-B14F-4D97-AF65-F5344CB8AC3E}">
        <p14:creationId xmlns:p14="http://schemas.microsoft.com/office/powerpoint/2010/main" val="204215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Asistenta</a:t>
            </a:r>
            <a:r>
              <a:rPr lang="en-US" dirty="0"/>
              <a:t> </a:t>
            </a:r>
            <a:r>
              <a:rPr lang="en-US" dirty="0" err="1"/>
              <a:t>tehnica</a:t>
            </a:r>
            <a:r>
              <a:rPr lang="en-US" dirty="0"/>
              <a:t> </a:t>
            </a:r>
            <a:r>
              <a:rPr lang="en-US" dirty="0" err="1"/>
              <a:t>nationala</a:t>
            </a:r>
            <a:endParaRPr lang="en-GB" dirty="0"/>
          </a:p>
        </p:txBody>
      </p:sp>
      <p:sp>
        <p:nvSpPr>
          <p:cNvPr id="3" name="Content Placeholder 2"/>
          <p:cNvSpPr>
            <a:spLocks noGrp="1"/>
          </p:cNvSpPr>
          <p:nvPr>
            <p:ph idx="1"/>
          </p:nvPr>
        </p:nvSpPr>
        <p:spPr>
          <a:xfrm>
            <a:off x="9524" y="1600200"/>
            <a:ext cx="8677276" cy="4953000"/>
          </a:xfrm>
        </p:spPr>
        <p:txBody>
          <a:bodyPr>
            <a:normAutofit/>
          </a:bodyPr>
          <a:lstStyle/>
          <a:p>
            <a:r>
              <a:rPr lang="en-US" dirty="0"/>
              <a:t>2.1.1 </a:t>
            </a:r>
          </a:p>
          <a:p>
            <a:pPr lvl="1"/>
            <a:r>
              <a:rPr lang="en-US" dirty="0" err="1"/>
              <a:t>Analiza</a:t>
            </a:r>
            <a:r>
              <a:rPr lang="en-US" dirty="0"/>
              <a:t> </a:t>
            </a:r>
            <a:r>
              <a:rPr lang="en-US" dirty="0" err="1"/>
              <a:t>barierelor</a:t>
            </a:r>
            <a:r>
              <a:rPr lang="en-US" dirty="0"/>
              <a:t> care </a:t>
            </a:r>
            <a:r>
              <a:rPr lang="en-US" dirty="0" err="1"/>
              <a:t>impiedica</a:t>
            </a:r>
            <a:r>
              <a:rPr lang="en-US" dirty="0"/>
              <a:t> </a:t>
            </a:r>
            <a:r>
              <a:rPr lang="en-US" dirty="0" err="1"/>
              <a:t>accesul</a:t>
            </a:r>
            <a:r>
              <a:rPr lang="en-US" dirty="0"/>
              <a:t> real al </a:t>
            </a:r>
            <a:r>
              <a:rPr lang="en-US" dirty="0" err="1"/>
              <a:t>populatiilor</a:t>
            </a:r>
            <a:r>
              <a:rPr lang="en-US" dirty="0"/>
              <a:t> </a:t>
            </a:r>
            <a:r>
              <a:rPr lang="en-US" dirty="0" err="1"/>
              <a:t>cheie</a:t>
            </a:r>
            <a:r>
              <a:rPr lang="en-US" dirty="0"/>
              <a:t> </a:t>
            </a:r>
            <a:r>
              <a:rPr lang="en-US" dirty="0" err="1"/>
              <a:t>si</a:t>
            </a:r>
            <a:r>
              <a:rPr lang="en-US" dirty="0"/>
              <a:t> </a:t>
            </a:r>
            <a:r>
              <a:rPr lang="en-US" dirty="0" err="1"/>
              <a:t>vulnerabile</a:t>
            </a:r>
            <a:r>
              <a:rPr lang="en-US" dirty="0"/>
              <a:t> la </a:t>
            </a:r>
            <a:r>
              <a:rPr lang="en-US" dirty="0" err="1"/>
              <a:t>servicii</a:t>
            </a:r>
            <a:r>
              <a:rPr lang="en-US" dirty="0"/>
              <a:t> </a:t>
            </a:r>
            <a:r>
              <a:rPr lang="vi-VN" dirty="0">
                <a:latin typeface="Calibri" pitchFamily="34" charset="0"/>
                <a:cs typeface="Calibri" pitchFamily="34" charset="0"/>
              </a:rPr>
              <a:t>de prevenire și tratament </a:t>
            </a:r>
            <a:r>
              <a:rPr lang="en-US" dirty="0">
                <a:latin typeface="Calibri" pitchFamily="34" charset="0"/>
                <a:cs typeface="Calibri" pitchFamily="34" charset="0"/>
              </a:rPr>
              <a:t>pentru TB, </a:t>
            </a:r>
            <a:r>
              <a:rPr lang="en-US">
                <a:latin typeface="Calibri" pitchFamily="34" charset="0"/>
                <a:cs typeface="Calibri" pitchFamily="34" charset="0"/>
              </a:rPr>
              <a:t>HIV </a:t>
            </a:r>
            <a:r>
              <a:rPr lang="en-US"/>
              <a:t>(30 </a:t>
            </a:r>
            <a:r>
              <a:rPr lang="en-US" dirty="0"/>
              <a:t>Sept.)</a:t>
            </a:r>
          </a:p>
          <a:p>
            <a:pPr lvl="1"/>
            <a:r>
              <a:rPr lang="en-US" dirty="0" err="1"/>
              <a:t>Proiectul</a:t>
            </a:r>
            <a:r>
              <a:rPr lang="en-US" dirty="0"/>
              <a:t> de </a:t>
            </a:r>
            <a:r>
              <a:rPr lang="en-US" dirty="0" err="1"/>
              <a:t>Norme</a:t>
            </a:r>
            <a:r>
              <a:rPr lang="en-US" dirty="0"/>
              <a:t> </a:t>
            </a:r>
            <a:r>
              <a:rPr lang="en-US" dirty="0" err="1"/>
              <a:t>metodologice</a:t>
            </a:r>
            <a:r>
              <a:rPr lang="en-US" dirty="0"/>
              <a:t> pentru </a:t>
            </a:r>
            <a:r>
              <a:rPr lang="en-US" dirty="0" err="1"/>
              <a:t>Legea</a:t>
            </a:r>
            <a:r>
              <a:rPr lang="en-US" dirty="0"/>
              <a:t> TB 302/2018 (15 Oct.)</a:t>
            </a:r>
          </a:p>
          <a:p>
            <a:pPr marL="914400" lvl="2" indent="0">
              <a:buNone/>
            </a:pPr>
            <a:endParaRPr lang="en-US" dirty="0"/>
          </a:p>
        </p:txBody>
      </p:sp>
    </p:spTree>
    <p:extLst>
      <p:ext uri="{BB962C8B-B14F-4D97-AF65-F5344CB8AC3E}">
        <p14:creationId xmlns:p14="http://schemas.microsoft.com/office/powerpoint/2010/main" val="216253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524000"/>
          </a:xfrm>
        </p:spPr>
        <p:txBody>
          <a:bodyPr>
            <a:normAutofit fontScale="90000"/>
          </a:bodyPr>
          <a:lstStyle/>
          <a:p>
            <a:r>
              <a:rPr lang="en-US" dirty="0"/>
              <a:t>A 4.1.1 – </a:t>
            </a:r>
            <a:r>
              <a:rPr lang="ro-RO" dirty="0"/>
              <a:t>Dezvoltarea unui model de servicii integrate </a:t>
            </a:r>
            <a:r>
              <a:rPr lang="en-US" dirty="0"/>
              <a:t>in </a:t>
            </a:r>
            <a:r>
              <a:rPr lang="en-US" dirty="0" err="1"/>
              <a:t>comunitate</a:t>
            </a:r>
            <a:r>
              <a:rPr lang="ro-RO" dirty="0"/>
              <a:t> </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5915052"/>
              </p:ext>
            </p:extLst>
          </p:nvPr>
        </p:nvGraphicFramePr>
        <p:xfrm>
          <a:off x="533400" y="15240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5029200" y="5410200"/>
            <a:ext cx="76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91200" y="4572000"/>
            <a:ext cx="2743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A 2.1.1 </a:t>
            </a:r>
            <a:r>
              <a:rPr lang="en-US" sz="1600" dirty="0"/>
              <a:t>c) </a:t>
            </a:r>
          </a:p>
          <a:p>
            <a:pPr algn="ctr"/>
            <a:r>
              <a:rPr lang="en-US" sz="1600" dirty="0" err="1"/>
              <a:t>Asistenta</a:t>
            </a:r>
            <a:r>
              <a:rPr lang="en-US" sz="1600" dirty="0"/>
              <a:t> </a:t>
            </a:r>
            <a:r>
              <a:rPr lang="en-US" sz="1600" dirty="0" err="1"/>
              <a:t>tehnica</a:t>
            </a:r>
            <a:r>
              <a:rPr lang="en-US" sz="1600" dirty="0"/>
              <a:t> </a:t>
            </a:r>
            <a:r>
              <a:rPr lang="en-US" sz="1600" dirty="0" err="1"/>
              <a:t>nationala</a:t>
            </a:r>
            <a:r>
              <a:rPr lang="en-US" sz="1600" dirty="0"/>
              <a:t>  pentru el</a:t>
            </a:r>
            <a:r>
              <a:rPr lang="ro-RO" sz="1600" dirty="0"/>
              <a:t>aborarea/revizuirea cadrului legal în vederea dezvoltării </a:t>
            </a:r>
            <a:r>
              <a:rPr lang="en-US" sz="1600" dirty="0"/>
              <a:t>C</a:t>
            </a:r>
            <a:r>
              <a:rPr lang="ro-RO" sz="1600" dirty="0"/>
              <a:t>entrului, inclusiv proceduri</a:t>
            </a:r>
            <a:r>
              <a:rPr lang="en-US" sz="1600" dirty="0"/>
              <a:t>le</a:t>
            </a:r>
            <a:r>
              <a:rPr lang="ro-RO" sz="1600" dirty="0"/>
              <a:t> operaționale </a:t>
            </a:r>
            <a:endParaRPr lang="en-US" sz="1600" dirty="0"/>
          </a:p>
        </p:txBody>
      </p:sp>
    </p:spTree>
    <p:extLst>
      <p:ext uri="{BB962C8B-B14F-4D97-AF65-F5344CB8AC3E}">
        <p14:creationId xmlns:p14="http://schemas.microsoft.com/office/powerpoint/2010/main" val="3059813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Asistenta</a:t>
            </a:r>
            <a:r>
              <a:rPr lang="en-US" dirty="0"/>
              <a:t> </a:t>
            </a:r>
            <a:r>
              <a:rPr lang="en-US" dirty="0" err="1"/>
              <a:t>tehnica</a:t>
            </a:r>
            <a:r>
              <a:rPr lang="en-US" dirty="0"/>
              <a:t> </a:t>
            </a:r>
            <a:r>
              <a:rPr lang="en-US" dirty="0" err="1"/>
              <a:t>nationala</a:t>
            </a:r>
            <a:endParaRPr lang="en-GB" dirty="0"/>
          </a:p>
        </p:txBody>
      </p:sp>
      <p:sp>
        <p:nvSpPr>
          <p:cNvPr id="3" name="Content Placeholder 2"/>
          <p:cNvSpPr>
            <a:spLocks noGrp="1"/>
          </p:cNvSpPr>
          <p:nvPr>
            <p:ph idx="1"/>
          </p:nvPr>
        </p:nvSpPr>
        <p:spPr>
          <a:xfrm>
            <a:off x="9524" y="1600200"/>
            <a:ext cx="8677276" cy="4953000"/>
          </a:xfrm>
        </p:spPr>
        <p:txBody>
          <a:bodyPr>
            <a:normAutofit fontScale="85000" lnSpcReduction="10000"/>
          </a:bodyPr>
          <a:lstStyle/>
          <a:p>
            <a:r>
              <a:rPr lang="vi-VN" dirty="0">
                <a:latin typeface="Calibri" pitchFamily="34" charset="0"/>
                <a:cs typeface="Calibri" pitchFamily="34" charset="0"/>
              </a:rPr>
              <a:t>3.4.1. Pregătirea și implementarea reformei de îngrijire ambulatorie în domeniul tuberculozei</a:t>
            </a:r>
            <a:endParaRPr lang="en-US" dirty="0">
              <a:latin typeface="Calibri" pitchFamily="34" charset="0"/>
              <a:cs typeface="Calibri" pitchFamily="34" charset="0"/>
            </a:endParaRPr>
          </a:p>
          <a:p>
            <a:pPr lvl="1"/>
            <a:r>
              <a:rPr lang="en-US" dirty="0" err="1">
                <a:latin typeface="Calibri" pitchFamily="34" charset="0"/>
                <a:cs typeface="Calibri" pitchFamily="34" charset="0"/>
              </a:rPr>
              <a:t>Consultantii</a:t>
            </a:r>
            <a:r>
              <a:rPr lang="en-US" dirty="0">
                <a:latin typeface="Calibri" pitchFamily="34" charset="0"/>
                <a:cs typeface="Calibri" pitchFamily="34" charset="0"/>
              </a:rPr>
              <a:t> </a:t>
            </a:r>
            <a:r>
              <a:rPr lang="en-US" dirty="0" err="1">
                <a:latin typeface="Calibri" pitchFamily="34" charset="0"/>
                <a:cs typeface="Calibri" pitchFamily="34" charset="0"/>
              </a:rPr>
              <a:t>nationali</a:t>
            </a:r>
            <a:r>
              <a:rPr lang="en-US" dirty="0">
                <a:latin typeface="Calibri" pitchFamily="34" charset="0"/>
                <a:cs typeface="Calibri" pitchFamily="34" charset="0"/>
              </a:rPr>
              <a:t> </a:t>
            </a:r>
            <a:r>
              <a:rPr lang="en-US" dirty="0" err="1">
                <a:latin typeface="Calibri" pitchFamily="34" charset="0"/>
                <a:cs typeface="Calibri" pitchFamily="34" charset="0"/>
              </a:rPr>
              <a:t>recrutati</a:t>
            </a:r>
            <a:r>
              <a:rPr lang="en-US" dirty="0">
                <a:latin typeface="Calibri" pitchFamily="34" charset="0"/>
                <a:cs typeface="Calibri" pitchFamily="34" charset="0"/>
              </a:rPr>
              <a:t> au </a:t>
            </a:r>
            <a:r>
              <a:rPr lang="en-US" dirty="0" err="1">
                <a:latin typeface="Calibri" pitchFamily="34" charset="0"/>
                <a:cs typeface="Calibri" pitchFamily="34" charset="0"/>
              </a:rPr>
              <a:t>fost</a:t>
            </a:r>
            <a:r>
              <a:rPr lang="en-US" dirty="0">
                <a:latin typeface="Calibri" pitchFamily="34" charset="0"/>
                <a:cs typeface="Calibri" pitchFamily="34" charset="0"/>
              </a:rPr>
              <a:t> </a:t>
            </a:r>
            <a:r>
              <a:rPr lang="en-US" dirty="0" err="1">
                <a:latin typeface="Calibri" pitchFamily="34" charset="0"/>
                <a:cs typeface="Calibri" pitchFamily="34" charset="0"/>
              </a:rPr>
              <a:t>contractati</a:t>
            </a:r>
            <a:r>
              <a:rPr lang="en-US" dirty="0">
                <a:latin typeface="Calibri" pitchFamily="34" charset="0"/>
                <a:cs typeface="Calibri" pitchFamily="34" charset="0"/>
              </a:rPr>
              <a:t> </a:t>
            </a:r>
            <a:r>
              <a:rPr lang="en-US" dirty="0" err="1">
                <a:latin typeface="Calibri" pitchFamily="34" charset="0"/>
                <a:cs typeface="Calibri" pitchFamily="34" charset="0"/>
              </a:rPr>
              <a:t>sau</a:t>
            </a:r>
            <a:r>
              <a:rPr lang="en-US" dirty="0">
                <a:latin typeface="Calibri" pitchFamily="34" charset="0"/>
                <a:cs typeface="Calibri" pitchFamily="34" charset="0"/>
              </a:rPr>
              <a:t> </a:t>
            </a:r>
            <a:r>
              <a:rPr lang="en-US" dirty="0" err="1">
                <a:latin typeface="Calibri" pitchFamily="34" charset="0"/>
                <a:cs typeface="Calibri" pitchFamily="34" charset="0"/>
              </a:rPr>
              <a:t>sunt</a:t>
            </a:r>
            <a:r>
              <a:rPr lang="en-US" dirty="0">
                <a:latin typeface="Calibri" pitchFamily="34" charset="0"/>
                <a:cs typeface="Calibri" pitchFamily="34" charset="0"/>
              </a:rPr>
              <a:t> in curs de </a:t>
            </a:r>
            <a:r>
              <a:rPr lang="en-US" dirty="0" err="1">
                <a:latin typeface="Calibri" pitchFamily="34" charset="0"/>
                <a:cs typeface="Calibri" pitchFamily="34" charset="0"/>
              </a:rPr>
              <a:t>contractare</a:t>
            </a:r>
            <a:r>
              <a:rPr lang="en-US" dirty="0">
                <a:latin typeface="Calibri" pitchFamily="34" charset="0"/>
                <a:cs typeface="Calibri" pitchFamily="34" charset="0"/>
              </a:rPr>
              <a:t> pentru:</a:t>
            </a:r>
          </a:p>
          <a:p>
            <a:pPr lvl="2"/>
            <a:r>
              <a:rPr lang="en-US" dirty="0" err="1">
                <a:latin typeface="Calibri" pitchFamily="34" charset="0"/>
                <a:cs typeface="Calibri" pitchFamily="34" charset="0"/>
              </a:rPr>
              <a:t>Elaborarea</a:t>
            </a:r>
            <a:r>
              <a:rPr lang="en-US" dirty="0">
                <a:latin typeface="Calibri" pitchFamily="34" charset="0"/>
                <a:cs typeface="Calibri" pitchFamily="34" charset="0"/>
              </a:rPr>
              <a:t> </a:t>
            </a:r>
            <a:r>
              <a:rPr lang="en-US" dirty="0" err="1">
                <a:latin typeface="Calibri" pitchFamily="34" charset="0"/>
                <a:cs typeface="Calibri" pitchFamily="34" charset="0"/>
              </a:rPr>
              <a:t>metodologiei</a:t>
            </a:r>
            <a:r>
              <a:rPr lang="en-US" dirty="0">
                <a:latin typeface="Calibri" pitchFamily="34" charset="0"/>
                <a:cs typeface="Calibri" pitchFamily="34" charset="0"/>
              </a:rPr>
              <a:t> pentru </a:t>
            </a:r>
            <a:r>
              <a:rPr lang="en-US" dirty="0" err="1">
                <a:latin typeface="Calibri" pitchFamily="34" charset="0"/>
                <a:cs typeface="Calibri" pitchFamily="34" charset="0"/>
              </a:rPr>
              <a:t>implementarea</a:t>
            </a:r>
            <a:r>
              <a:rPr lang="en-US" dirty="0">
                <a:latin typeface="Calibri" pitchFamily="34" charset="0"/>
                <a:cs typeface="Calibri" pitchFamily="34" charset="0"/>
              </a:rPr>
              <a:t> </a:t>
            </a:r>
            <a:r>
              <a:rPr lang="en-US" dirty="0" err="1">
                <a:latin typeface="Calibri" pitchFamily="34" charset="0"/>
                <a:cs typeface="Calibri" pitchFamily="34" charset="0"/>
              </a:rPr>
              <a:t>proiectului</a:t>
            </a:r>
            <a:r>
              <a:rPr lang="en-US" dirty="0">
                <a:latin typeface="Calibri" pitchFamily="34" charset="0"/>
                <a:cs typeface="Calibri" pitchFamily="34" charset="0"/>
              </a:rPr>
              <a:t> pilot (Nov. 2018)</a:t>
            </a:r>
          </a:p>
          <a:p>
            <a:pPr lvl="2"/>
            <a:r>
              <a:rPr lang="en-US" dirty="0" err="1">
                <a:latin typeface="Calibri" pitchFamily="34" charset="0"/>
                <a:cs typeface="Calibri" pitchFamily="34" charset="0"/>
              </a:rPr>
              <a:t>Pilotarea</a:t>
            </a:r>
            <a:r>
              <a:rPr lang="en-US" dirty="0">
                <a:latin typeface="Calibri" pitchFamily="34" charset="0"/>
                <a:cs typeface="Calibri" pitchFamily="34" charset="0"/>
              </a:rPr>
              <a:t> </a:t>
            </a:r>
            <a:r>
              <a:rPr lang="en-US" dirty="0" err="1">
                <a:latin typeface="Calibri" pitchFamily="34" charset="0"/>
                <a:cs typeface="Calibri" pitchFamily="34" charset="0"/>
              </a:rPr>
              <a:t>modelului</a:t>
            </a:r>
            <a:r>
              <a:rPr lang="en-US" dirty="0">
                <a:latin typeface="Calibri" pitchFamily="34" charset="0"/>
                <a:cs typeface="Calibri" pitchFamily="34" charset="0"/>
              </a:rPr>
              <a:t> de </a:t>
            </a:r>
            <a:r>
              <a:rPr lang="en-US" dirty="0" err="1">
                <a:latin typeface="Calibri" pitchFamily="34" charset="0"/>
                <a:cs typeface="Calibri" pitchFamily="34" charset="0"/>
              </a:rPr>
              <a:t>ingrijire</a:t>
            </a:r>
            <a:r>
              <a:rPr lang="en-US" dirty="0">
                <a:latin typeface="Calibri" pitchFamily="34" charset="0"/>
                <a:cs typeface="Calibri" pitchFamily="34" charset="0"/>
              </a:rPr>
              <a:t> </a:t>
            </a:r>
            <a:r>
              <a:rPr lang="en-US" dirty="0" err="1">
                <a:latin typeface="Calibri" pitchFamily="34" charset="0"/>
                <a:cs typeface="Calibri" pitchFamily="34" charset="0"/>
              </a:rPr>
              <a:t>centrata</a:t>
            </a:r>
            <a:r>
              <a:rPr lang="en-US" dirty="0">
                <a:latin typeface="Calibri" pitchFamily="34" charset="0"/>
                <a:cs typeface="Calibri" pitchFamily="34" charset="0"/>
              </a:rPr>
              <a:t> </a:t>
            </a:r>
            <a:r>
              <a:rPr lang="en-US" dirty="0" err="1">
                <a:latin typeface="Calibri" pitchFamily="34" charset="0"/>
                <a:cs typeface="Calibri" pitchFamily="34" charset="0"/>
              </a:rPr>
              <a:t>pe</a:t>
            </a:r>
            <a:r>
              <a:rPr lang="en-US" dirty="0">
                <a:latin typeface="Calibri" pitchFamily="34" charset="0"/>
                <a:cs typeface="Calibri" pitchFamily="34" charset="0"/>
              </a:rPr>
              <a:t> </a:t>
            </a:r>
            <a:r>
              <a:rPr lang="en-US" dirty="0" err="1">
                <a:latin typeface="Calibri" pitchFamily="34" charset="0"/>
                <a:cs typeface="Calibri" pitchFamily="34" charset="0"/>
              </a:rPr>
              <a:t>pacient</a:t>
            </a:r>
            <a:r>
              <a:rPr lang="en-US" dirty="0">
                <a:latin typeface="Calibri" pitchFamily="34" charset="0"/>
                <a:cs typeface="Calibri" pitchFamily="34" charset="0"/>
              </a:rPr>
              <a:t> in </a:t>
            </a:r>
            <a:r>
              <a:rPr lang="en-US" dirty="0" err="1">
                <a:latin typeface="Calibri" pitchFamily="34" charset="0"/>
                <a:cs typeface="Calibri" pitchFamily="34" charset="0"/>
              </a:rPr>
              <a:t>sistem</a:t>
            </a:r>
            <a:r>
              <a:rPr lang="en-US" dirty="0">
                <a:latin typeface="Calibri" pitchFamily="34" charset="0"/>
                <a:cs typeface="Calibri" pitchFamily="34" charset="0"/>
              </a:rPr>
              <a:t> </a:t>
            </a:r>
            <a:r>
              <a:rPr lang="en-US" dirty="0" err="1">
                <a:latin typeface="Calibri" pitchFamily="34" charset="0"/>
                <a:cs typeface="Calibri" pitchFamily="34" charset="0"/>
              </a:rPr>
              <a:t>ambulator</a:t>
            </a:r>
            <a:r>
              <a:rPr lang="en-US" dirty="0">
                <a:latin typeface="Calibri" pitchFamily="34" charset="0"/>
                <a:cs typeface="Calibri" pitchFamily="34" charset="0"/>
              </a:rPr>
              <a:t> (2020)</a:t>
            </a:r>
          </a:p>
          <a:p>
            <a:pPr lvl="2"/>
            <a:r>
              <a:rPr lang="en-US" dirty="0" err="1">
                <a:latin typeface="Calibri" pitchFamily="34" charset="0"/>
                <a:cs typeface="Calibri" pitchFamily="34" charset="0"/>
              </a:rPr>
              <a:t>Pregatirea</a:t>
            </a:r>
            <a:r>
              <a:rPr lang="en-US" dirty="0">
                <a:latin typeface="Calibri" pitchFamily="34" charset="0"/>
                <a:cs typeface="Calibri" pitchFamily="34" charset="0"/>
              </a:rPr>
              <a:t> </a:t>
            </a:r>
            <a:r>
              <a:rPr lang="en-US" dirty="0" err="1">
                <a:latin typeface="Calibri" pitchFamily="34" charset="0"/>
                <a:cs typeface="Calibri" pitchFamily="34" charset="0"/>
              </a:rPr>
              <a:t>planului</a:t>
            </a:r>
            <a:r>
              <a:rPr lang="en-US" dirty="0">
                <a:latin typeface="Calibri" pitchFamily="34" charset="0"/>
                <a:cs typeface="Calibri" pitchFamily="34" charset="0"/>
              </a:rPr>
              <a:t> de </a:t>
            </a:r>
            <a:r>
              <a:rPr lang="en-US" dirty="0" err="1">
                <a:latin typeface="Calibri" pitchFamily="34" charset="0"/>
                <a:cs typeface="Calibri" pitchFamily="34" charset="0"/>
              </a:rPr>
              <a:t>reforma</a:t>
            </a:r>
            <a:r>
              <a:rPr lang="en-US" dirty="0">
                <a:latin typeface="Calibri" pitchFamily="34" charset="0"/>
                <a:cs typeface="Calibri" pitchFamily="34" charset="0"/>
              </a:rPr>
              <a:t> </a:t>
            </a:r>
            <a:r>
              <a:rPr lang="en-US" dirty="0" err="1">
                <a:latin typeface="Calibri" pitchFamily="34" charset="0"/>
                <a:cs typeface="Calibri" pitchFamily="34" charset="0"/>
              </a:rPr>
              <a:t>privind</a:t>
            </a:r>
            <a:r>
              <a:rPr lang="en-US" dirty="0">
                <a:latin typeface="Calibri" pitchFamily="34" charset="0"/>
                <a:cs typeface="Calibri" pitchFamily="34" charset="0"/>
              </a:rPr>
              <a:t> </a:t>
            </a:r>
            <a:r>
              <a:rPr lang="en-US" dirty="0" err="1">
                <a:latin typeface="Calibri" pitchFamily="34" charset="0"/>
                <a:cs typeface="Calibri" pitchFamily="34" charset="0"/>
              </a:rPr>
              <a:t>ingrijirea</a:t>
            </a:r>
            <a:r>
              <a:rPr lang="en-US" dirty="0">
                <a:latin typeface="Calibri" pitchFamily="34" charset="0"/>
                <a:cs typeface="Calibri" pitchFamily="34" charset="0"/>
              </a:rPr>
              <a:t> </a:t>
            </a:r>
            <a:r>
              <a:rPr lang="en-US" dirty="0" err="1">
                <a:latin typeface="Calibri" pitchFamily="34" charset="0"/>
                <a:cs typeface="Calibri" pitchFamily="34" charset="0"/>
              </a:rPr>
              <a:t>pacientului</a:t>
            </a:r>
            <a:r>
              <a:rPr lang="en-US" dirty="0">
                <a:latin typeface="Calibri" pitchFamily="34" charset="0"/>
                <a:cs typeface="Calibri" pitchFamily="34" charset="0"/>
              </a:rPr>
              <a:t> cu TB (2019-2020)</a:t>
            </a:r>
          </a:p>
          <a:p>
            <a:pPr marL="914400" lvl="2" indent="0">
              <a:buNone/>
            </a:pPr>
            <a:endParaRPr lang="en-US" dirty="0">
              <a:latin typeface="Calibri" pitchFamily="34" charset="0"/>
              <a:cs typeface="Calibri" pitchFamily="34" charset="0"/>
            </a:endParaRPr>
          </a:p>
          <a:p>
            <a:pPr lvl="1"/>
            <a:r>
              <a:rPr lang="en-US" dirty="0" err="1">
                <a:latin typeface="Calibri" pitchFamily="34" charset="0"/>
                <a:cs typeface="Calibri" pitchFamily="34" charset="0"/>
              </a:rPr>
              <a:t>Suport</a:t>
            </a:r>
            <a:r>
              <a:rPr lang="en-US" dirty="0">
                <a:latin typeface="Calibri" pitchFamily="34" charset="0"/>
                <a:cs typeface="Calibri" pitchFamily="34" charset="0"/>
              </a:rPr>
              <a:t> (</a:t>
            </a:r>
            <a:r>
              <a:rPr lang="en-US" dirty="0" err="1">
                <a:latin typeface="Calibri" pitchFamily="34" charset="0"/>
                <a:cs typeface="Calibri" pitchFamily="34" charset="0"/>
              </a:rPr>
              <a:t>achizitii</a:t>
            </a:r>
            <a:r>
              <a:rPr lang="en-US" dirty="0">
                <a:latin typeface="Calibri" pitchFamily="34" charset="0"/>
                <a:cs typeface="Calibri" pitchFamily="34" charset="0"/>
              </a:rPr>
              <a:t> </a:t>
            </a:r>
            <a:r>
              <a:rPr lang="en-US" dirty="0" err="1">
                <a:latin typeface="Calibri" pitchFamily="34" charset="0"/>
                <a:cs typeface="Calibri" pitchFamily="34" charset="0"/>
              </a:rPr>
              <a:t>servicii</a:t>
            </a:r>
            <a:r>
              <a:rPr lang="en-US" dirty="0">
                <a:latin typeface="Calibri" pitchFamily="34" charset="0"/>
                <a:cs typeface="Calibri" pitchFamily="34" charset="0"/>
              </a:rPr>
              <a:t>) pentru </a:t>
            </a:r>
            <a:r>
              <a:rPr lang="en-US" dirty="0" err="1">
                <a:latin typeface="Calibri" pitchFamily="34" charset="0"/>
                <a:cs typeface="Calibri" pitchFamily="34" charset="0"/>
              </a:rPr>
              <a:t>organizarea</a:t>
            </a:r>
            <a:r>
              <a:rPr lang="en-US" dirty="0">
                <a:latin typeface="Calibri" pitchFamily="34" charset="0"/>
                <a:cs typeface="Calibri" pitchFamily="34" charset="0"/>
              </a:rPr>
              <a:t> </a:t>
            </a:r>
            <a:r>
              <a:rPr lang="en-US" dirty="0" err="1">
                <a:latin typeface="Calibri" pitchFamily="34" charset="0"/>
                <a:cs typeface="Calibri" pitchFamily="34" charset="0"/>
              </a:rPr>
              <a:t>sesiunilor</a:t>
            </a:r>
            <a:r>
              <a:rPr lang="en-US" dirty="0">
                <a:latin typeface="Calibri" pitchFamily="34" charset="0"/>
                <a:cs typeface="Calibri" pitchFamily="34" charset="0"/>
              </a:rPr>
              <a:t> de </a:t>
            </a:r>
            <a:r>
              <a:rPr lang="en-US" dirty="0" err="1">
                <a:latin typeface="Calibri" pitchFamily="34" charset="0"/>
                <a:cs typeface="Calibri" pitchFamily="34" charset="0"/>
              </a:rPr>
              <a:t>instruire</a:t>
            </a:r>
            <a:r>
              <a:rPr lang="en-US" dirty="0">
                <a:latin typeface="Calibri" pitchFamily="34" charset="0"/>
                <a:cs typeface="Calibri" pitchFamily="34" charset="0"/>
              </a:rPr>
              <a:t> a </a:t>
            </a:r>
            <a:r>
              <a:rPr lang="en-US" dirty="0" err="1">
                <a:latin typeface="Calibri" pitchFamily="34" charset="0"/>
                <a:cs typeface="Calibri" pitchFamily="34" charset="0"/>
              </a:rPr>
              <a:t>personalului</a:t>
            </a:r>
            <a:r>
              <a:rPr lang="en-US" dirty="0">
                <a:latin typeface="Calibri" pitchFamily="34" charset="0"/>
                <a:cs typeface="Calibri" pitchFamily="34" charset="0"/>
              </a:rPr>
              <a:t> medical din site-</a:t>
            </a:r>
            <a:r>
              <a:rPr lang="en-US" dirty="0" err="1">
                <a:latin typeface="Calibri" pitchFamily="34" charset="0"/>
                <a:cs typeface="Calibri" pitchFamily="34" charset="0"/>
              </a:rPr>
              <a:t>urile</a:t>
            </a:r>
            <a:r>
              <a:rPr lang="en-US" dirty="0">
                <a:latin typeface="Calibri" pitchFamily="34" charset="0"/>
                <a:cs typeface="Calibri" pitchFamily="34" charset="0"/>
              </a:rPr>
              <a:t> pilot </a:t>
            </a:r>
            <a:r>
              <a:rPr lang="en-US" dirty="0" err="1">
                <a:latin typeface="Calibri" pitchFamily="34" charset="0"/>
                <a:cs typeface="Calibri" pitchFamily="34" charset="0"/>
              </a:rPr>
              <a:t>si</a:t>
            </a:r>
            <a:r>
              <a:rPr lang="en-US" dirty="0">
                <a:latin typeface="Calibri" pitchFamily="34" charset="0"/>
                <a:cs typeface="Calibri" pitchFamily="34" charset="0"/>
              </a:rPr>
              <a:t> pentru </a:t>
            </a:r>
            <a:r>
              <a:rPr lang="en-US" dirty="0" err="1">
                <a:latin typeface="Calibri" pitchFamily="34" charset="0"/>
                <a:cs typeface="Calibri" pitchFamily="34" charset="0"/>
              </a:rPr>
              <a:t>tiparirea</a:t>
            </a:r>
            <a:r>
              <a:rPr lang="en-US" dirty="0">
                <a:latin typeface="Calibri" pitchFamily="34" charset="0"/>
                <a:cs typeface="Calibri" pitchFamily="34" charset="0"/>
              </a:rPr>
              <a:t> </a:t>
            </a:r>
            <a:r>
              <a:rPr lang="en-US" dirty="0" err="1">
                <a:latin typeface="Calibri" pitchFamily="34" charset="0"/>
                <a:cs typeface="Calibri" pitchFamily="34" charset="0"/>
              </a:rPr>
              <a:t>materialelor</a:t>
            </a:r>
            <a:r>
              <a:rPr lang="en-US" dirty="0">
                <a:latin typeface="Calibri" pitchFamily="34" charset="0"/>
                <a:cs typeface="Calibri" pitchFamily="34" charset="0"/>
              </a:rPr>
              <a:t> </a:t>
            </a:r>
            <a:r>
              <a:rPr lang="en-US" dirty="0" err="1">
                <a:latin typeface="Calibri" pitchFamily="34" charset="0"/>
                <a:cs typeface="Calibri" pitchFamily="34" charset="0"/>
              </a:rPr>
              <a:t>necesare</a:t>
            </a:r>
            <a:r>
              <a:rPr lang="en-US" dirty="0">
                <a:latin typeface="Calibri" pitchFamily="34" charset="0"/>
                <a:cs typeface="Calibri" pitchFamily="34" charset="0"/>
              </a:rPr>
              <a:t> </a:t>
            </a:r>
            <a:r>
              <a:rPr lang="en-US" dirty="0" err="1">
                <a:latin typeface="Calibri" pitchFamily="34" charset="0"/>
                <a:cs typeface="Calibri" pitchFamily="34" charset="0"/>
              </a:rPr>
              <a:t>medicilor</a:t>
            </a:r>
            <a:r>
              <a:rPr lang="en-US" dirty="0">
                <a:latin typeface="Calibri" pitchFamily="34" charset="0"/>
                <a:cs typeface="Calibri" pitchFamily="34" charset="0"/>
              </a:rPr>
              <a:t> de </a:t>
            </a:r>
            <a:r>
              <a:rPr lang="en-US" dirty="0" err="1">
                <a:latin typeface="Calibri" pitchFamily="34" charset="0"/>
                <a:cs typeface="Calibri" pitchFamily="34" charset="0"/>
              </a:rPr>
              <a:t>familie</a:t>
            </a:r>
            <a:r>
              <a:rPr lang="en-US" dirty="0">
                <a:latin typeface="Calibri" pitchFamily="34" charset="0"/>
                <a:cs typeface="Calibri" pitchFamily="34" charset="0"/>
              </a:rPr>
              <a:t>.</a:t>
            </a:r>
          </a:p>
        </p:txBody>
      </p:sp>
    </p:spTree>
    <p:extLst>
      <p:ext uri="{BB962C8B-B14F-4D97-AF65-F5344CB8AC3E}">
        <p14:creationId xmlns:p14="http://schemas.microsoft.com/office/powerpoint/2010/main" val="366746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Asistenta</a:t>
            </a:r>
            <a:r>
              <a:rPr lang="en-US" dirty="0"/>
              <a:t> </a:t>
            </a:r>
            <a:r>
              <a:rPr lang="en-US" dirty="0" err="1"/>
              <a:t>tehnica</a:t>
            </a:r>
            <a:r>
              <a:rPr lang="en-US" dirty="0"/>
              <a:t> </a:t>
            </a:r>
            <a:r>
              <a:rPr lang="en-US" dirty="0" err="1"/>
              <a:t>nationala</a:t>
            </a:r>
            <a:endParaRPr lang="en-GB" dirty="0"/>
          </a:p>
        </p:txBody>
      </p:sp>
      <p:sp>
        <p:nvSpPr>
          <p:cNvPr id="3" name="Content Placeholder 2"/>
          <p:cNvSpPr>
            <a:spLocks noGrp="1"/>
          </p:cNvSpPr>
          <p:nvPr>
            <p:ph idx="1"/>
          </p:nvPr>
        </p:nvSpPr>
        <p:spPr>
          <a:xfrm>
            <a:off x="9524" y="1600200"/>
            <a:ext cx="8677276" cy="4953000"/>
          </a:xfrm>
        </p:spPr>
        <p:txBody>
          <a:bodyPr>
            <a:normAutofit/>
          </a:bodyPr>
          <a:lstStyle/>
          <a:p>
            <a:pPr marL="0" indent="0">
              <a:buNone/>
            </a:pPr>
            <a:r>
              <a:rPr lang="en-US" dirty="0">
                <a:latin typeface="Calibri" pitchFamily="34" charset="0"/>
                <a:cs typeface="Calibri" pitchFamily="34" charset="0"/>
              </a:rPr>
              <a:t>Update:</a:t>
            </a:r>
          </a:p>
          <a:p>
            <a:r>
              <a:rPr lang="en-US" dirty="0">
                <a:latin typeface="Calibri" pitchFamily="34" charset="0"/>
                <a:cs typeface="Calibri" pitchFamily="34" charset="0"/>
              </a:rPr>
              <a:t>In </a:t>
            </a:r>
            <a:r>
              <a:rPr lang="en-US" dirty="0" err="1">
                <a:latin typeface="Calibri" pitchFamily="34" charset="0"/>
                <a:cs typeface="Calibri" pitchFamily="34" charset="0"/>
              </a:rPr>
              <a:t>proces</a:t>
            </a:r>
            <a:r>
              <a:rPr lang="en-US" dirty="0">
                <a:latin typeface="Calibri" pitchFamily="34" charset="0"/>
                <a:cs typeface="Calibri" pitchFamily="34" charset="0"/>
              </a:rPr>
              <a:t> de </a:t>
            </a:r>
            <a:r>
              <a:rPr lang="en-US" dirty="0" err="1">
                <a:latin typeface="Calibri" pitchFamily="34" charset="0"/>
                <a:cs typeface="Calibri" pitchFamily="34" charset="0"/>
              </a:rPr>
              <a:t>contractare</a:t>
            </a:r>
            <a:r>
              <a:rPr lang="en-US" dirty="0">
                <a:latin typeface="Calibri" pitchFamily="34" charset="0"/>
                <a:cs typeface="Calibri" pitchFamily="34" charset="0"/>
              </a:rPr>
              <a:t> AT </a:t>
            </a:r>
            <a:r>
              <a:rPr lang="en-US" dirty="0" err="1">
                <a:latin typeface="Calibri" pitchFamily="34" charset="0"/>
                <a:cs typeface="Calibri" pitchFamily="34" charset="0"/>
              </a:rPr>
              <a:t>nationala</a:t>
            </a:r>
            <a:r>
              <a:rPr lang="en-US" dirty="0">
                <a:latin typeface="Calibri" pitchFamily="34" charset="0"/>
                <a:cs typeface="Calibri" pitchFamily="34" charset="0"/>
              </a:rPr>
              <a:t> pentru: </a:t>
            </a:r>
          </a:p>
          <a:p>
            <a:pPr lvl="1"/>
            <a:r>
              <a:rPr lang="en-US" dirty="0">
                <a:latin typeface="Calibri" pitchFamily="34" charset="0"/>
                <a:cs typeface="Calibri" pitchFamily="34" charset="0"/>
              </a:rPr>
              <a:t>A </a:t>
            </a:r>
            <a:r>
              <a:rPr lang="vi-VN" dirty="0">
                <a:latin typeface="Calibri" pitchFamily="34" charset="0"/>
                <a:cs typeface="Calibri" pitchFamily="34" charset="0"/>
              </a:rPr>
              <a:t>1.2.2 Evaluarea </a:t>
            </a:r>
            <a:r>
              <a:rPr lang="en-US" dirty="0">
                <a:latin typeface="Calibri" pitchFamily="34" charset="0"/>
                <a:cs typeface="Calibri" pitchFamily="34" charset="0"/>
              </a:rPr>
              <a:t>SNCT</a:t>
            </a:r>
            <a:r>
              <a:rPr lang="vi-VN" dirty="0">
                <a:latin typeface="Calibri" pitchFamily="34" charset="0"/>
                <a:cs typeface="Calibri" pitchFamily="34" charset="0"/>
              </a:rPr>
              <a:t> </a:t>
            </a:r>
            <a:r>
              <a:rPr lang="en-US" dirty="0">
                <a:latin typeface="Calibri" pitchFamily="34" charset="0"/>
                <a:cs typeface="Calibri" pitchFamily="34" charset="0"/>
              </a:rPr>
              <a:t>2015 – 2020 </a:t>
            </a:r>
            <a:r>
              <a:rPr lang="vi-VN" dirty="0">
                <a:latin typeface="Calibri" pitchFamily="34" charset="0"/>
                <a:cs typeface="Calibri" pitchFamily="34" charset="0"/>
              </a:rPr>
              <a:t>urmată de revizuirea și extinderea </a:t>
            </a:r>
            <a:r>
              <a:rPr lang="en-US" dirty="0">
                <a:latin typeface="Calibri" pitchFamily="34" charset="0"/>
                <a:cs typeface="Calibri" pitchFamily="34" charset="0"/>
              </a:rPr>
              <a:t>SNCT</a:t>
            </a:r>
            <a:r>
              <a:rPr lang="vi-VN" dirty="0">
                <a:latin typeface="Calibri" pitchFamily="34" charset="0"/>
                <a:cs typeface="Calibri" pitchFamily="34" charset="0"/>
              </a:rPr>
              <a:t> până în 2025</a:t>
            </a:r>
            <a:r>
              <a:rPr lang="en-US" dirty="0">
                <a:latin typeface="Calibri" pitchFamily="34" charset="0"/>
                <a:cs typeface="Calibri" pitchFamily="34" charset="0"/>
              </a:rPr>
              <a:t>/2030</a:t>
            </a:r>
          </a:p>
          <a:p>
            <a:pPr lvl="1"/>
            <a:r>
              <a:rPr lang="en-US" dirty="0">
                <a:latin typeface="Calibri" pitchFamily="34" charset="0"/>
                <a:cs typeface="Calibri" pitchFamily="34" charset="0"/>
              </a:rPr>
              <a:t>A </a:t>
            </a:r>
            <a:r>
              <a:rPr lang="vi-VN" dirty="0">
                <a:latin typeface="Calibri" pitchFamily="34" charset="0"/>
                <a:cs typeface="Calibri" pitchFamily="34" charset="0"/>
              </a:rPr>
              <a:t>1.4.1. Dezvoltarea unui cadru </a:t>
            </a:r>
            <a:r>
              <a:rPr lang="en-US" dirty="0">
                <a:latin typeface="Calibri" pitchFamily="34" charset="0"/>
                <a:cs typeface="Calibri" pitchFamily="34" charset="0"/>
              </a:rPr>
              <a:t>national</a:t>
            </a:r>
            <a:r>
              <a:rPr lang="vi-VN" dirty="0">
                <a:latin typeface="Calibri" pitchFamily="34" charset="0"/>
                <a:cs typeface="Calibri" pitchFamily="34" charset="0"/>
              </a:rPr>
              <a:t> de M&amp;E pentru controlul tuberculozei</a:t>
            </a:r>
          </a:p>
          <a:p>
            <a:pPr marL="0" indent="0">
              <a:buNone/>
            </a:pPr>
            <a:r>
              <a:rPr lang="en-US" dirty="0">
                <a:latin typeface="Calibri" pitchFamily="34" charset="0"/>
                <a:cs typeface="Calibri" pitchFamily="34" charset="0"/>
              </a:rPr>
              <a:t> </a:t>
            </a:r>
            <a:endParaRPr lang="en-GB" dirty="0">
              <a:latin typeface="Calibri" pitchFamily="34" charset="0"/>
              <a:cs typeface="Calibri" pitchFamily="34" charset="0"/>
            </a:endParaRPr>
          </a:p>
        </p:txBody>
      </p:sp>
    </p:spTree>
    <p:extLst>
      <p:ext uri="{BB962C8B-B14F-4D97-AF65-F5344CB8AC3E}">
        <p14:creationId xmlns:p14="http://schemas.microsoft.com/office/powerpoint/2010/main" val="149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391" y="-19878"/>
            <a:ext cx="8229600" cy="1143000"/>
          </a:xfrm>
        </p:spPr>
        <p:txBody>
          <a:bodyPr/>
          <a:lstStyle/>
          <a:p>
            <a:r>
              <a:rPr lang="en-US" dirty="0"/>
              <a:t>Optima HIV</a:t>
            </a:r>
            <a:endParaRPr lang="en-GB" dirty="0"/>
          </a:p>
        </p:txBody>
      </p:sp>
      <p:sp>
        <p:nvSpPr>
          <p:cNvPr id="3" name="Content Placeholder 2"/>
          <p:cNvSpPr>
            <a:spLocks noGrp="1"/>
          </p:cNvSpPr>
          <p:nvPr>
            <p:ph idx="1"/>
          </p:nvPr>
        </p:nvSpPr>
        <p:spPr>
          <a:xfrm>
            <a:off x="483704" y="1123122"/>
            <a:ext cx="8355496" cy="5353878"/>
          </a:xfrm>
        </p:spPr>
        <p:txBody>
          <a:bodyPr>
            <a:normAutofit fontScale="55000" lnSpcReduction="20000"/>
          </a:bodyPr>
          <a:lstStyle/>
          <a:p>
            <a:pPr marL="0" indent="0">
              <a:buNone/>
            </a:pPr>
            <a:r>
              <a:rPr lang="ro-RO" b="1" dirty="0"/>
              <a:t>Ce este: </a:t>
            </a:r>
            <a:r>
              <a:rPr lang="ro-RO" dirty="0"/>
              <a:t>Un studiu care se bazează pe analiză secundară de date epidemiologice și financiare și modelare matematică.</a:t>
            </a:r>
          </a:p>
          <a:p>
            <a:pPr marL="0" indent="0">
              <a:buNone/>
            </a:pPr>
            <a:endParaRPr lang="ro-RO" dirty="0"/>
          </a:p>
          <a:p>
            <a:pPr marL="0" indent="0">
              <a:buNone/>
            </a:pPr>
            <a:r>
              <a:rPr lang="ro-RO" b="1" dirty="0"/>
              <a:t>Întrebări la care răspunde: </a:t>
            </a:r>
          </a:p>
          <a:p>
            <a:pPr>
              <a:buFontTx/>
              <a:buChar char="-"/>
            </a:pPr>
            <a:r>
              <a:rPr lang="ro-RO" dirty="0"/>
              <a:t>Care este traiectoria așteptată a epidemiei cu HIV în România, dacă se păstrează același volum și aceeași structură a investițiilor în programul HIV/SIDA?</a:t>
            </a:r>
          </a:p>
          <a:p>
            <a:pPr>
              <a:buFontTx/>
              <a:buChar char="-"/>
            </a:pPr>
            <a:r>
              <a:rPr lang="ro-RO" dirty="0"/>
              <a:t>Cum pot fi alocate optim resursele existente pentru atingerea până în 2030 a țintelor 90-90-90?</a:t>
            </a:r>
          </a:p>
          <a:p>
            <a:pPr>
              <a:buFontTx/>
              <a:buChar char="-"/>
            </a:pPr>
            <a:r>
              <a:rPr lang="ro-RO" dirty="0"/>
              <a:t>Ce nivel de resurse este necesar pentru a atinge până în 2030 țintele 90-90-90?</a:t>
            </a:r>
          </a:p>
          <a:p>
            <a:pPr marL="0" indent="0">
              <a:buNone/>
            </a:pPr>
            <a:endParaRPr lang="ro-RO" dirty="0"/>
          </a:p>
          <a:p>
            <a:pPr marL="0" indent="0">
              <a:buNone/>
            </a:pPr>
            <a:r>
              <a:rPr lang="ro-RO" b="1" dirty="0"/>
              <a:t>Rezultat așteptat: </a:t>
            </a:r>
            <a:r>
              <a:rPr lang="ro-RO" dirty="0"/>
              <a:t>Propunere de politică publică prinvind organizarea și finațarea optimă a măsurilor din programul HIV/SIDA.</a:t>
            </a:r>
          </a:p>
          <a:p>
            <a:pPr marL="0" indent="0">
              <a:buNone/>
            </a:pPr>
            <a:endParaRPr lang="ro-RO" dirty="0"/>
          </a:p>
          <a:p>
            <a:pPr marL="0" indent="0">
              <a:buNone/>
            </a:pPr>
            <a:r>
              <a:rPr lang="ro-RO" b="1" dirty="0"/>
              <a:t>Beneficiu secundar: </a:t>
            </a:r>
            <a:r>
              <a:rPr lang="ro-RO" dirty="0"/>
              <a:t>algoritmul pentru analiză și proiecțiile din Optima HIV poate fi oricând reutilizat în scopul planificării programului HIV/SIDA.</a:t>
            </a:r>
          </a:p>
          <a:p>
            <a:pPr marL="0" indent="0">
              <a:buNone/>
            </a:pPr>
            <a:endParaRPr lang="ro-RO" b="1" dirty="0"/>
          </a:p>
          <a:p>
            <a:pPr marL="0" indent="0">
              <a:buNone/>
            </a:pPr>
            <a:r>
              <a:rPr lang="ro-RO" b="1" dirty="0"/>
              <a:t>Implementatori: </a:t>
            </a:r>
            <a:r>
              <a:rPr lang="ro-RO" b="1" dirty="0">
                <a:solidFill>
                  <a:srgbClr val="0070C0"/>
                </a:solidFill>
              </a:rPr>
              <a:t>Insistutul Național de Boli Infecțioase </a:t>
            </a:r>
            <a:r>
              <a:rPr lang="en-US" b="1" dirty="0">
                <a:solidFill>
                  <a:srgbClr val="0070C0"/>
                </a:solidFill>
              </a:rPr>
              <a:t>“</a:t>
            </a:r>
            <a:r>
              <a:rPr lang="ro-RO" b="1" dirty="0">
                <a:solidFill>
                  <a:srgbClr val="0070C0"/>
                </a:solidFill>
              </a:rPr>
              <a:t>Prof. Dr. Matei Balș</a:t>
            </a:r>
            <a:r>
              <a:rPr lang="en-US" b="1" dirty="0">
                <a:solidFill>
                  <a:srgbClr val="0070C0"/>
                </a:solidFill>
              </a:rPr>
              <a:t>”, </a:t>
            </a:r>
            <a:r>
              <a:rPr lang="en-US" dirty="0"/>
              <a:t>cu </a:t>
            </a:r>
            <a:r>
              <a:rPr lang="en-US" dirty="0" err="1"/>
              <a:t>suport</a:t>
            </a:r>
            <a:r>
              <a:rPr lang="ro-RO" dirty="0"/>
              <a:t> tehnic</a:t>
            </a:r>
            <a:r>
              <a:rPr lang="en-US" dirty="0"/>
              <a:t> din </a:t>
            </a:r>
            <a:r>
              <a:rPr lang="en-US" dirty="0" err="1"/>
              <a:t>partea</a:t>
            </a:r>
            <a:r>
              <a:rPr lang="en-US" dirty="0"/>
              <a:t> Burnet Institute (Australia)</a:t>
            </a:r>
            <a:r>
              <a:rPr lang="ro-RO" dirty="0"/>
              <a:t>.</a:t>
            </a:r>
          </a:p>
          <a:p>
            <a:pPr marL="0" indent="0">
              <a:buNone/>
            </a:pPr>
            <a:r>
              <a:rPr lang="en-US" b="1" dirty="0" err="1"/>
              <a:t>Fina</a:t>
            </a:r>
            <a:r>
              <a:rPr lang="ro-RO" b="1" dirty="0"/>
              <a:t>țare: </a:t>
            </a:r>
            <a:r>
              <a:rPr lang="ro-RO" dirty="0"/>
              <a:t>Global Fund și UNAIDS, prin Fundația Romanian Angel Appeal.</a:t>
            </a:r>
          </a:p>
          <a:p>
            <a:pPr marL="0" indent="0">
              <a:buNone/>
            </a:pPr>
            <a:r>
              <a:rPr lang="ro-RO" b="1" dirty="0"/>
              <a:t>Durată: </a:t>
            </a:r>
            <a:r>
              <a:rPr lang="ro-RO" dirty="0"/>
              <a:t>Aprilie 2018 – Ianuarie 2020</a:t>
            </a:r>
          </a:p>
          <a:p>
            <a:pPr marL="0" indent="0">
              <a:buNone/>
            </a:pPr>
            <a:endParaRPr lang="ro-RO" dirty="0"/>
          </a:p>
          <a:p>
            <a:pPr marL="0" indent="0">
              <a:buNone/>
            </a:pPr>
            <a:endParaRPr lang="en-GB" dirty="0"/>
          </a:p>
        </p:txBody>
      </p:sp>
    </p:spTree>
    <p:extLst>
      <p:ext uri="{BB962C8B-B14F-4D97-AF65-F5344CB8AC3E}">
        <p14:creationId xmlns:p14="http://schemas.microsoft.com/office/powerpoint/2010/main" val="476802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Alte</a:t>
            </a:r>
            <a:r>
              <a:rPr lang="en-GB" dirty="0" smtClean="0"/>
              <a:t> </a:t>
            </a:r>
            <a:r>
              <a:rPr lang="en-GB" dirty="0" err="1" smtClean="0"/>
              <a:t>activitati</a:t>
            </a:r>
            <a:r>
              <a:rPr lang="en-GB" dirty="0" smtClean="0"/>
              <a:t> re. </a:t>
            </a:r>
            <a:r>
              <a:rPr lang="en-GB" dirty="0" err="1"/>
              <a:t>s</a:t>
            </a:r>
            <a:r>
              <a:rPr lang="en-GB" dirty="0" err="1" smtClean="0"/>
              <a:t>uport</a:t>
            </a:r>
            <a:r>
              <a:rPr lang="en-GB" dirty="0" smtClean="0"/>
              <a:t> operational pentru MS</a:t>
            </a:r>
            <a:endParaRPr lang="en-GB" dirty="0"/>
          </a:p>
        </p:txBody>
      </p:sp>
      <p:sp>
        <p:nvSpPr>
          <p:cNvPr id="3" name="Content Placeholder 2"/>
          <p:cNvSpPr>
            <a:spLocks noGrp="1"/>
          </p:cNvSpPr>
          <p:nvPr>
            <p:ph idx="1"/>
          </p:nvPr>
        </p:nvSpPr>
        <p:spPr/>
        <p:txBody>
          <a:bodyPr/>
          <a:lstStyle/>
          <a:p>
            <a:pPr marL="0" indent="0">
              <a:buNone/>
            </a:pPr>
            <a:r>
              <a:rPr lang="en-GB" dirty="0" err="1" smtClean="0"/>
              <a:t>Exemple</a:t>
            </a:r>
            <a:r>
              <a:rPr lang="en-GB" dirty="0" smtClean="0"/>
              <a:t> de </a:t>
            </a:r>
            <a:r>
              <a:rPr lang="en-GB" dirty="0" err="1" smtClean="0"/>
              <a:t>activitati</a:t>
            </a:r>
            <a:r>
              <a:rPr lang="en-GB" dirty="0" smtClean="0"/>
              <a:t> </a:t>
            </a:r>
            <a:r>
              <a:rPr lang="en-GB" dirty="0" err="1" smtClean="0"/>
              <a:t>realizate</a:t>
            </a:r>
            <a:r>
              <a:rPr lang="en-GB" dirty="0" smtClean="0"/>
              <a:t> in Q4:</a:t>
            </a:r>
          </a:p>
          <a:p>
            <a:pPr>
              <a:buFontTx/>
              <a:buChar char="-"/>
            </a:pPr>
            <a:r>
              <a:rPr lang="en-GB" dirty="0" err="1" smtClean="0"/>
              <a:t>Cererea</a:t>
            </a:r>
            <a:r>
              <a:rPr lang="en-GB" dirty="0" smtClean="0"/>
              <a:t> de </a:t>
            </a:r>
            <a:r>
              <a:rPr lang="en-GB" dirty="0" err="1" smtClean="0"/>
              <a:t>realocare</a:t>
            </a:r>
            <a:r>
              <a:rPr lang="en-GB" dirty="0" smtClean="0"/>
              <a:t> </a:t>
            </a:r>
            <a:r>
              <a:rPr lang="en-GB" dirty="0" err="1" smtClean="0"/>
              <a:t>transmisa</a:t>
            </a:r>
            <a:r>
              <a:rPr lang="en-GB" dirty="0" smtClean="0"/>
              <a:t> </a:t>
            </a:r>
            <a:r>
              <a:rPr lang="en-GB" dirty="0" err="1" smtClean="0"/>
              <a:t>catre</a:t>
            </a:r>
            <a:r>
              <a:rPr lang="en-GB" dirty="0" smtClean="0"/>
              <a:t> FG in Oct.</a:t>
            </a:r>
          </a:p>
          <a:p>
            <a:pPr>
              <a:buFontTx/>
              <a:buChar char="-"/>
            </a:pPr>
            <a:r>
              <a:rPr lang="en-GB" dirty="0" err="1" smtClean="0"/>
              <a:t>Organizarea</a:t>
            </a:r>
            <a:r>
              <a:rPr lang="en-GB" dirty="0" smtClean="0"/>
              <a:t> </a:t>
            </a:r>
            <a:r>
              <a:rPr lang="en-GB" dirty="0" err="1" smtClean="0"/>
              <a:t>workshopului</a:t>
            </a:r>
            <a:r>
              <a:rPr lang="en-GB" dirty="0" smtClean="0"/>
              <a:t> </a:t>
            </a:r>
            <a:r>
              <a:rPr lang="en-GB" dirty="0" err="1" smtClean="0"/>
              <a:t>pe</a:t>
            </a:r>
            <a:r>
              <a:rPr lang="en-GB" dirty="0" smtClean="0"/>
              <a:t> </a:t>
            </a:r>
            <a:r>
              <a:rPr lang="en-GB" dirty="0" err="1" smtClean="0"/>
              <a:t>achizitii</a:t>
            </a:r>
            <a:r>
              <a:rPr lang="en-GB" dirty="0" smtClean="0"/>
              <a:t> in Oct.</a:t>
            </a:r>
          </a:p>
          <a:p>
            <a:pPr>
              <a:buFontTx/>
              <a:buChar char="-"/>
            </a:pPr>
            <a:r>
              <a:rPr lang="en-GB" dirty="0" err="1" smtClean="0"/>
              <a:t>Organizare</a:t>
            </a:r>
            <a:r>
              <a:rPr lang="en-GB" dirty="0" smtClean="0"/>
              <a:t> </a:t>
            </a:r>
            <a:r>
              <a:rPr lang="en-GB" dirty="0" err="1" smtClean="0"/>
              <a:t>tiparire</a:t>
            </a:r>
            <a:r>
              <a:rPr lang="en-GB" dirty="0" smtClean="0"/>
              <a:t> </a:t>
            </a:r>
            <a:r>
              <a:rPr lang="en-GB" dirty="0" err="1" smtClean="0"/>
              <a:t>materiale</a:t>
            </a:r>
            <a:r>
              <a:rPr lang="en-GB" dirty="0" smtClean="0"/>
              <a:t> pentru </a:t>
            </a:r>
            <a:r>
              <a:rPr lang="en-GB" dirty="0" err="1" smtClean="0"/>
              <a:t>medici</a:t>
            </a:r>
            <a:r>
              <a:rPr lang="en-GB" dirty="0" smtClean="0"/>
              <a:t> pt. </a:t>
            </a:r>
            <a:r>
              <a:rPr lang="en-GB" dirty="0" err="1" smtClean="0"/>
              <a:t>pilotul</a:t>
            </a:r>
            <a:r>
              <a:rPr lang="en-GB" dirty="0" smtClean="0"/>
              <a:t> de ambulatory care, etc.</a:t>
            </a:r>
          </a:p>
          <a:p>
            <a:pPr>
              <a:buFontTx/>
              <a:buChar char="-"/>
            </a:pPr>
            <a:endParaRPr lang="en-GB" dirty="0" smtClean="0"/>
          </a:p>
        </p:txBody>
      </p:sp>
    </p:spTree>
    <p:extLst>
      <p:ext uri="{BB962C8B-B14F-4D97-AF65-F5344CB8AC3E}">
        <p14:creationId xmlns:p14="http://schemas.microsoft.com/office/powerpoint/2010/main" val="1869518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228600"/>
            <a:ext cx="8229600" cy="762000"/>
          </a:xfrm>
        </p:spPr>
        <p:txBody>
          <a:bodyPr>
            <a:noAutofit/>
          </a:bodyPr>
          <a:lstStyle/>
          <a:p>
            <a:r>
              <a:rPr lang="en-US" sz="2400" dirty="0"/>
              <a:t>4.1.1 – </a:t>
            </a:r>
            <a:r>
              <a:rPr lang="en-US" sz="2400" dirty="0" err="1"/>
              <a:t>Componenta</a:t>
            </a:r>
            <a:r>
              <a:rPr lang="en-US" sz="2400" dirty="0"/>
              <a:t> </a:t>
            </a:r>
            <a:r>
              <a:rPr lang="en-US" sz="2400" dirty="0" err="1"/>
              <a:t>privind</a:t>
            </a:r>
            <a:r>
              <a:rPr lang="en-US" sz="2400" dirty="0"/>
              <a:t> </a:t>
            </a:r>
            <a:br>
              <a:rPr lang="en-US" sz="2400" dirty="0"/>
            </a:br>
            <a:r>
              <a:rPr lang="pt-BR" sz="2400" dirty="0"/>
              <a:t>Continuarea serviciilor de reducere a riscurilor in randul CDI</a:t>
            </a:r>
            <a:endParaRPr lang="en-US" sz="2400" dirty="0"/>
          </a:p>
        </p:txBody>
      </p:sp>
      <p:sp>
        <p:nvSpPr>
          <p:cNvPr id="3" name="Content Placeholder 2"/>
          <p:cNvSpPr>
            <a:spLocks noGrp="1"/>
          </p:cNvSpPr>
          <p:nvPr>
            <p:ph idx="1"/>
          </p:nvPr>
        </p:nvSpPr>
        <p:spPr>
          <a:xfrm>
            <a:off x="533400" y="1295400"/>
            <a:ext cx="8229600" cy="5181600"/>
          </a:xfrm>
        </p:spPr>
        <p:txBody>
          <a:bodyPr>
            <a:normAutofit lnSpcReduction="10000"/>
          </a:bodyPr>
          <a:lstStyle/>
          <a:p>
            <a:pPr>
              <a:buFontTx/>
              <a:buChar char="-"/>
            </a:pPr>
            <a:r>
              <a:rPr lang="fr-FR" dirty="0" err="1"/>
              <a:t>Activități</a:t>
            </a:r>
            <a:r>
              <a:rPr lang="fr-FR" dirty="0"/>
              <a:t> de </a:t>
            </a:r>
            <a:r>
              <a:rPr lang="fr-FR" dirty="0" err="1"/>
              <a:t>reducere</a:t>
            </a:r>
            <a:r>
              <a:rPr lang="fr-FR" dirty="0"/>
              <a:t> a </a:t>
            </a:r>
            <a:r>
              <a:rPr lang="fr-FR" dirty="0" err="1"/>
              <a:t>riscurilor</a:t>
            </a:r>
            <a:r>
              <a:rPr lang="fr-FR" dirty="0"/>
              <a:t> </a:t>
            </a:r>
            <a:r>
              <a:rPr lang="fr-FR" dirty="0" err="1"/>
              <a:t>implementate</a:t>
            </a:r>
            <a:r>
              <a:rPr lang="fr-FR" dirty="0"/>
              <a:t> in </a:t>
            </a:r>
            <a:r>
              <a:rPr lang="fr-FR" dirty="0" err="1"/>
              <a:t>cadrul</a:t>
            </a:r>
            <a:r>
              <a:rPr lang="fr-FR" dirty="0"/>
              <a:t> </a:t>
            </a:r>
            <a:r>
              <a:rPr lang="fr-FR" dirty="0" err="1"/>
              <a:t>proiectului</a:t>
            </a:r>
            <a:r>
              <a:rPr lang="fr-FR" dirty="0"/>
              <a:t>: </a:t>
            </a:r>
            <a:r>
              <a:rPr lang="fr-FR" dirty="0" err="1"/>
              <a:t>schimb</a:t>
            </a:r>
            <a:r>
              <a:rPr lang="fr-FR" dirty="0"/>
              <a:t> de </a:t>
            </a:r>
            <a:r>
              <a:rPr lang="fr-FR" dirty="0" err="1"/>
              <a:t>seringi</a:t>
            </a:r>
            <a:r>
              <a:rPr lang="fr-FR" dirty="0"/>
              <a:t>, </a:t>
            </a:r>
            <a:r>
              <a:rPr lang="fr-FR" dirty="0" err="1"/>
              <a:t>testare</a:t>
            </a:r>
            <a:r>
              <a:rPr lang="fr-FR" dirty="0"/>
              <a:t> </a:t>
            </a:r>
            <a:r>
              <a:rPr lang="fr-FR" dirty="0" err="1"/>
              <a:t>rapidă</a:t>
            </a:r>
            <a:r>
              <a:rPr lang="fr-FR" dirty="0"/>
              <a:t> pentru HIV, HBV, HCV, </a:t>
            </a:r>
            <a:r>
              <a:rPr lang="fr-FR" dirty="0" err="1"/>
              <a:t>distribuirea</a:t>
            </a:r>
            <a:r>
              <a:rPr lang="fr-FR" dirty="0"/>
              <a:t> de </a:t>
            </a:r>
            <a:r>
              <a:rPr lang="fr-FR" dirty="0" err="1"/>
              <a:t>prezervative</a:t>
            </a:r>
            <a:r>
              <a:rPr lang="fr-FR" dirty="0"/>
              <a:t>, </a:t>
            </a:r>
            <a:r>
              <a:rPr lang="fr-FR" dirty="0" err="1"/>
              <a:t>îngrijirea</a:t>
            </a:r>
            <a:r>
              <a:rPr lang="fr-FR" dirty="0"/>
              <a:t> </a:t>
            </a:r>
            <a:r>
              <a:rPr lang="fr-FR" dirty="0" err="1"/>
              <a:t>rănilor</a:t>
            </a:r>
            <a:r>
              <a:rPr lang="fr-FR" dirty="0"/>
              <a:t> </a:t>
            </a:r>
            <a:r>
              <a:rPr lang="fr-FR" dirty="0" err="1"/>
              <a:t>provocate</a:t>
            </a:r>
            <a:r>
              <a:rPr lang="fr-FR" dirty="0"/>
              <a:t> de </a:t>
            </a:r>
            <a:r>
              <a:rPr lang="fr-FR" dirty="0" err="1"/>
              <a:t>injectare</a:t>
            </a:r>
            <a:r>
              <a:rPr lang="fr-FR" dirty="0"/>
              <a:t> </a:t>
            </a:r>
            <a:r>
              <a:rPr lang="fr-FR" dirty="0" err="1"/>
              <a:t>și</a:t>
            </a:r>
            <a:r>
              <a:rPr lang="fr-FR" dirty="0"/>
              <a:t> a </a:t>
            </a:r>
            <a:r>
              <a:rPr lang="fr-FR" dirty="0" err="1"/>
              <a:t>abceselor</a:t>
            </a:r>
            <a:r>
              <a:rPr lang="fr-FR" dirty="0"/>
              <a:t>, </a:t>
            </a:r>
            <a:r>
              <a:rPr lang="fr-FR" dirty="0" err="1"/>
              <a:t>vaccinare</a:t>
            </a:r>
            <a:r>
              <a:rPr lang="fr-FR" dirty="0"/>
              <a:t> pentru </a:t>
            </a:r>
            <a:r>
              <a:rPr lang="fr-FR" dirty="0" err="1"/>
              <a:t>hepatita</a:t>
            </a:r>
            <a:r>
              <a:rPr lang="fr-FR" dirty="0"/>
              <a:t> A </a:t>
            </a:r>
            <a:r>
              <a:rPr lang="fr-FR" dirty="0" err="1"/>
              <a:t>și</a:t>
            </a:r>
            <a:r>
              <a:rPr lang="fr-FR" dirty="0"/>
              <a:t> B; </a:t>
            </a:r>
          </a:p>
          <a:p>
            <a:pPr>
              <a:buFontTx/>
              <a:buChar char="-"/>
            </a:pPr>
            <a:r>
              <a:rPr lang="fr-FR" dirty="0" err="1"/>
              <a:t>Informare</a:t>
            </a:r>
            <a:r>
              <a:rPr lang="fr-FR" dirty="0"/>
              <a:t>, </a:t>
            </a:r>
            <a:r>
              <a:rPr lang="fr-FR" dirty="0" err="1"/>
              <a:t>referire</a:t>
            </a:r>
            <a:r>
              <a:rPr lang="fr-FR" dirty="0"/>
              <a:t> </a:t>
            </a:r>
            <a:r>
              <a:rPr lang="fr-FR" dirty="0" err="1"/>
              <a:t>și</a:t>
            </a:r>
            <a:r>
              <a:rPr lang="fr-FR" dirty="0"/>
              <a:t> </a:t>
            </a:r>
            <a:r>
              <a:rPr lang="fr-FR" dirty="0" err="1"/>
              <a:t>însoțire</a:t>
            </a:r>
            <a:r>
              <a:rPr lang="fr-FR" dirty="0"/>
              <a:t> la </a:t>
            </a:r>
            <a:r>
              <a:rPr lang="fr-FR" dirty="0" err="1"/>
              <a:t>servicii</a:t>
            </a:r>
            <a:r>
              <a:rPr lang="fr-FR" dirty="0"/>
              <a:t> </a:t>
            </a:r>
            <a:r>
              <a:rPr lang="fr-FR" dirty="0" err="1"/>
              <a:t>medicale</a:t>
            </a:r>
            <a:r>
              <a:rPr lang="fr-FR" dirty="0"/>
              <a:t> si sociale </a:t>
            </a:r>
            <a:r>
              <a:rPr lang="fr-FR" dirty="0" err="1"/>
              <a:t>specializate</a:t>
            </a:r>
            <a:endParaRPr lang="fr-FR" dirty="0"/>
          </a:p>
          <a:p>
            <a:pPr>
              <a:buFontTx/>
              <a:buChar char="-"/>
            </a:pPr>
            <a:r>
              <a:rPr lang="fr-FR" dirty="0" err="1"/>
              <a:t>Evaluarea</a:t>
            </a:r>
            <a:r>
              <a:rPr lang="fr-FR" dirty="0"/>
              <a:t> </a:t>
            </a:r>
            <a:r>
              <a:rPr lang="fr-FR" dirty="0" err="1"/>
              <a:t>riscurilor</a:t>
            </a:r>
            <a:r>
              <a:rPr lang="fr-FR" dirty="0"/>
              <a:t> de TB si </a:t>
            </a:r>
            <a:r>
              <a:rPr lang="fr-FR" dirty="0" err="1"/>
              <a:t>referirea</a:t>
            </a:r>
            <a:r>
              <a:rPr lang="fr-FR" dirty="0"/>
              <a:t> </a:t>
            </a:r>
            <a:r>
              <a:rPr lang="fr-FR" dirty="0" err="1"/>
              <a:t>beneficiarilor</a:t>
            </a:r>
            <a:r>
              <a:rPr lang="fr-FR" dirty="0"/>
              <a:t> </a:t>
            </a:r>
            <a:r>
              <a:rPr lang="fr-FR" dirty="0" err="1"/>
              <a:t>catre</a:t>
            </a:r>
            <a:r>
              <a:rPr lang="fr-FR" dirty="0"/>
              <a:t> </a:t>
            </a:r>
            <a:r>
              <a:rPr lang="fr-FR" dirty="0" err="1"/>
              <a:t>unitati</a:t>
            </a:r>
            <a:r>
              <a:rPr lang="fr-FR" dirty="0"/>
              <a:t> </a:t>
            </a:r>
            <a:r>
              <a:rPr lang="fr-FR" dirty="0" err="1"/>
              <a:t>medicale</a:t>
            </a:r>
            <a:r>
              <a:rPr lang="fr-FR" dirty="0"/>
              <a:t> </a:t>
            </a:r>
            <a:r>
              <a:rPr lang="fr-FR" dirty="0" err="1"/>
              <a:t>specializate</a:t>
            </a:r>
            <a:r>
              <a:rPr lang="fr-FR" dirty="0"/>
              <a:t>.</a:t>
            </a:r>
            <a:endParaRPr lang="en-US" dirty="0"/>
          </a:p>
        </p:txBody>
      </p:sp>
    </p:spTree>
    <p:extLst>
      <p:ext uri="{BB962C8B-B14F-4D97-AF65-F5344CB8AC3E}">
        <p14:creationId xmlns:p14="http://schemas.microsoft.com/office/powerpoint/2010/main" val="205898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228600"/>
            <a:ext cx="8229600" cy="762000"/>
          </a:xfrm>
        </p:spPr>
        <p:txBody>
          <a:bodyPr>
            <a:noAutofit/>
          </a:bodyPr>
          <a:lstStyle/>
          <a:p>
            <a:r>
              <a:rPr lang="en-US" sz="2400" dirty="0"/>
              <a:t>4.1.1 – </a:t>
            </a:r>
            <a:r>
              <a:rPr lang="en-US" sz="2400" dirty="0" err="1"/>
              <a:t>Componenta</a:t>
            </a:r>
            <a:r>
              <a:rPr lang="en-US" sz="2400" dirty="0"/>
              <a:t> </a:t>
            </a:r>
            <a:r>
              <a:rPr lang="en-US" sz="2400" dirty="0" err="1"/>
              <a:t>privind</a:t>
            </a:r>
            <a:r>
              <a:rPr lang="en-US" sz="2400" dirty="0"/>
              <a:t> </a:t>
            </a:r>
            <a:br>
              <a:rPr lang="en-US" sz="2400" dirty="0"/>
            </a:br>
            <a:r>
              <a:rPr lang="pt-BR" sz="2400" dirty="0"/>
              <a:t>Continuarea serviciilor de reducere a riscurilor in randul CDI</a:t>
            </a:r>
            <a:endParaRPr lang="en-US" sz="2400" dirty="0"/>
          </a:p>
        </p:txBody>
      </p:sp>
      <p:sp>
        <p:nvSpPr>
          <p:cNvPr id="3" name="Content Placeholder 2"/>
          <p:cNvSpPr>
            <a:spLocks noGrp="1"/>
          </p:cNvSpPr>
          <p:nvPr>
            <p:ph idx="1"/>
          </p:nvPr>
        </p:nvSpPr>
        <p:spPr>
          <a:xfrm>
            <a:off x="533400" y="1295400"/>
            <a:ext cx="8229600" cy="5181600"/>
          </a:xfrm>
        </p:spPr>
        <p:txBody>
          <a:bodyPr>
            <a:normAutofit fontScale="77500" lnSpcReduction="20000"/>
          </a:bodyPr>
          <a:lstStyle/>
          <a:p>
            <a:pPr>
              <a:buFontTx/>
              <a:buChar char="-"/>
            </a:pPr>
            <a:r>
              <a:rPr lang="ro-RO" dirty="0"/>
              <a:t>Încheierea acordului de sub-sub-finanțare între RAA și ARAS și revizuirea anexelor aferente</a:t>
            </a:r>
            <a:r>
              <a:rPr lang="en-US" dirty="0"/>
              <a:t>, </a:t>
            </a:r>
            <a:r>
              <a:rPr lang="en-US" dirty="0" err="1"/>
              <a:t>inclusiv</a:t>
            </a:r>
            <a:r>
              <a:rPr lang="en-US" dirty="0"/>
              <a:t> a </a:t>
            </a:r>
            <a:r>
              <a:rPr lang="en-US" dirty="0" err="1"/>
              <a:t>Manualului</a:t>
            </a:r>
            <a:r>
              <a:rPr lang="en-US" dirty="0"/>
              <a:t> Operational pentru </a:t>
            </a:r>
            <a:r>
              <a:rPr lang="en-US" dirty="0" err="1"/>
              <a:t>implementatorii</a:t>
            </a:r>
            <a:r>
              <a:rPr lang="en-US" dirty="0"/>
              <a:t> </a:t>
            </a:r>
            <a:r>
              <a:rPr lang="en-US" dirty="0" err="1"/>
              <a:t>proiectelor</a:t>
            </a:r>
            <a:r>
              <a:rPr lang="en-US" dirty="0"/>
              <a:t> </a:t>
            </a:r>
            <a:r>
              <a:rPr lang="en-US" dirty="0" err="1"/>
              <a:t>finantate</a:t>
            </a:r>
            <a:r>
              <a:rPr lang="en-US" dirty="0"/>
              <a:t> de FG</a:t>
            </a:r>
            <a:r>
              <a:rPr lang="ro-RO" dirty="0"/>
              <a:t> (1 Martie 2019)</a:t>
            </a:r>
          </a:p>
          <a:p>
            <a:pPr>
              <a:buFontTx/>
              <a:buChar char="-"/>
            </a:pPr>
            <a:r>
              <a:rPr lang="ro-RO" dirty="0"/>
              <a:t>Finalizarea </a:t>
            </a:r>
            <a:r>
              <a:rPr lang="en-US" dirty="0"/>
              <a:t>de </a:t>
            </a:r>
            <a:r>
              <a:rPr lang="en-US" dirty="0" err="1"/>
              <a:t>catre</a:t>
            </a:r>
            <a:r>
              <a:rPr lang="en-US" dirty="0"/>
              <a:t> RAA a </a:t>
            </a:r>
            <a:r>
              <a:rPr lang="ro-RO" dirty="0"/>
              <a:t>achizițiilor de produse sanitare necesare: seringi, containere pentru transportarea și depozitarea materialelor biologice, teste rapide pentru HIV și hepatite, mănuși, recipiente de colectare de spută, etc.</a:t>
            </a:r>
            <a:endParaRPr lang="en-US" dirty="0"/>
          </a:p>
          <a:p>
            <a:pPr>
              <a:buFontTx/>
              <a:buChar char="-"/>
            </a:pPr>
            <a:r>
              <a:rPr lang="ro-RO" dirty="0"/>
              <a:t>RAA a efectuat vizit</a:t>
            </a:r>
            <a:r>
              <a:rPr lang="en-GB" dirty="0"/>
              <a:t>e</a:t>
            </a:r>
            <a:r>
              <a:rPr lang="ro-RO" dirty="0"/>
              <a:t> de monitorizare și a verificat cele două rapoarte trimestriale</a:t>
            </a:r>
            <a:r>
              <a:rPr lang="en-GB" dirty="0"/>
              <a:t> </a:t>
            </a:r>
            <a:r>
              <a:rPr lang="en-GB" dirty="0" err="1"/>
              <a:t>transmise</a:t>
            </a:r>
            <a:r>
              <a:rPr lang="en-GB" dirty="0"/>
              <a:t> de ARAS</a:t>
            </a:r>
            <a:r>
              <a:rPr lang="ro-RO" dirty="0"/>
              <a:t>, în termen. </a:t>
            </a:r>
            <a:endParaRPr lang="en-GB" dirty="0"/>
          </a:p>
          <a:p>
            <a:pPr>
              <a:buFontTx/>
              <a:buChar char="-"/>
            </a:pPr>
            <a:r>
              <a:rPr lang="ro-RO" dirty="0"/>
              <a:t>În prezent activitatea continuă, echipele mobile ale ARAS ies constant in teren si furnizează servicii de reducere a riscurilor asociate consumului de droguri injectabile.</a:t>
            </a:r>
            <a:r>
              <a:rPr lang="en-GB" dirty="0"/>
              <a:t> </a:t>
            </a:r>
          </a:p>
          <a:p>
            <a:pPr>
              <a:buFontTx/>
              <a:buChar char="-"/>
            </a:pPr>
            <a:r>
              <a:rPr lang="en-GB" dirty="0" err="1"/>
              <a:t>Tintele</a:t>
            </a:r>
            <a:r>
              <a:rPr lang="en-GB" dirty="0"/>
              <a:t> </a:t>
            </a:r>
            <a:r>
              <a:rPr lang="en-GB" dirty="0" err="1"/>
              <a:t>aferente</a:t>
            </a:r>
            <a:r>
              <a:rPr lang="en-GB" dirty="0"/>
              <a:t> </a:t>
            </a:r>
            <a:r>
              <a:rPr lang="en-GB" dirty="0" err="1"/>
              <a:t>perioadei</a:t>
            </a:r>
            <a:r>
              <a:rPr lang="en-GB" dirty="0"/>
              <a:t> Q4 a </a:t>
            </a:r>
            <a:r>
              <a:rPr lang="en-GB" dirty="0" err="1"/>
              <a:t>grantului</a:t>
            </a:r>
            <a:r>
              <a:rPr lang="en-GB" dirty="0"/>
              <a:t> (Q3 al </a:t>
            </a:r>
            <a:r>
              <a:rPr lang="en-GB" dirty="0" err="1"/>
              <a:t>proiectului</a:t>
            </a:r>
            <a:r>
              <a:rPr lang="en-GB" dirty="0"/>
              <a:t>) pt. </a:t>
            </a:r>
            <a:r>
              <a:rPr lang="en-GB" dirty="0" err="1"/>
              <a:t>indicatorii</a:t>
            </a:r>
            <a:r>
              <a:rPr lang="en-GB" dirty="0"/>
              <a:t> </a:t>
            </a:r>
            <a:r>
              <a:rPr lang="en-GB" dirty="0" err="1"/>
              <a:t>stabiliti</a:t>
            </a:r>
            <a:r>
              <a:rPr lang="en-GB" dirty="0"/>
              <a:t> au </a:t>
            </a:r>
            <a:r>
              <a:rPr lang="en-GB" dirty="0" err="1"/>
              <a:t>fost</a:t>
            </a:r>
            <a:r>
              <a:rPr lang="en-GB" dirty="0"/>
              <a:t> </a:t>
            </a:r>
            <a:r>
              <a:rPr lang="en-GB" dirty="0" err="1"/>
              <a:t>depasite</a:t>
            </a:r>
            <a:r>
              <a:rPr lang="en-GB" dirty="0"/>
              <a:t>.</a:t>
            </a:r>
          </a:p>
          <a:p>
            <a:pPr>
              <a:buFontTx/>
              <a:buChar char="-"/>
            </a:pPr>
            <a:endParaRPr lang="en-US" dirty="0"/>
          </a:p>
        </p:txBody>
      </p:sp>
    </p:spTree>
    <p:extLst>
      <p:ext uri="{BB962C8B-B14F-4D97-AF65-F5344CB8AC3E}">
        <p14:creationId xmlns:p14="http://schemas.microsoft.com/office/powerpoint/2010/main" val="455073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90" y="115635"/>
            <a:ext cx="4873710" cy="649827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15635"/>
            <a:ext cx="3352800" cy="4917349"/>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5400000">
            <a:off x="5476726" y="3069651"/>
            <a:ext cx="3258532" cy="3848784"/>
          </a:xfrm>
        </p:spPr>
      </p:pic>
    </p:spTree>
    <p:extLst>
      <p:ext uri="{BB962C8B-B14F-4D97-AF65-F5344CB8AC3E}">
        <p14:creationId xmlns:p14="http://schemas.microsoft.com/office/powerpoint/2010/main" val="269645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533400"/>
            <a:ext cx="8229600" cy="1219200"/>
          </a:xfrm>
        </p:spPr>
        <p:txBody>
          <a:bodyPr>
            <a:normAutofit fontScale="90000"/>
          </a:bodyPr>
          <a:lstStyle/>
          <a:p>
            <a:r>
              <a:rPr lang="en-US" sz="4000" dirty="0"/>
              <a:t>4.1.1 – </a:t>
            </a:r>
            <a:r>
              <a:rPr lang="en-US" sz="4000" dirty="0" err="1"/>
              <a:t>Componenta</a:t>
            </a:r>
            <a:r>
              <a:rPr lang="en-US" sz="4000" dirty="0"/>
              <a:t> re. </a:t>
            </a:r>
            <a:r>
              <a:rPr lang="ro-RO" sz="4000" dirty="0"/>
              <a:t>Dezvoltarea unui model de servicii integrate</a:t>
            </a:r>
            <a:r>
              <a:rPr lang="en-US" dirty="0"/>
              <a:t/>
            </a:r>
            <a:br>
              <a:rPr lang="en-US" dirty="0"/>
            </a:br>
            <a:endParaRPr lang="en-US" dirty="0"/>
          </a:p>
        </p:txBody>
      </p:sp>
      <p:sp>
        <p:nvSpPr>
          <p:cNvPr id="3" name="Content Placeholder 2"/>
          <p:cNvSpPr>
            <a:spLocks noGrp="1"/>
          </p:cNvSpPr>
          <p:nvPr>
            <p:ph idx="1"/>
          </p:nvPr>
        </p:nvSpPr>
        <p:spPr>
          <a:xfrm>
            <a:off x="533400" y="1752600"/>
            <a:ext cx="8229600" cy="4724400"/>
          </a:xfrm>
        </p:spPr>
        <p:txBody>
          <a:bodyPr>
            <a:normAutofit/>
          </a:bodyPr>
          <a:lstStyle/>
          <a:p>
            <a:pPr marL="0" indent="0">
              <a:buNone/>
            </a:pPr>
            <a:r>
              <a:rPr lang="ro-RO" b="1" dirty="0"/>
              <a:t>Scopul activității: </a:t>
            </a:r>
          </a:p>
          <a:p>
            <a:pPr marL="0" indent="0">
              <a:buNone/>
            </a:pPr>
            <a:r>
              <a:rPr lang="ro-RO" dirty="0"/>
              <a:t>Dezvoltarea unui centru de excelență </a:t>
            </a:r>
            <a:r>
              <a:rPr lang="en-US" dirty="0"/>
              <a:t>in </a:t>
            </a:r>
            <a:r>
              <a:rPr lang="en-US" dirty="0" err="1"/>
              <a:t>comunitate</a:t>
            </a:r>
            <a:r>
              <a:rPr lang="en-US" dirty="0"/>
              <a:t>, </a:t>
            </a:r>
            <a:r>
              <a:rPr lang="en-US" dirty="0" err="1"/>
              <a:t>prin</a:t>
            </a:r>
            <a:r>
              <a:rPr lang="en-US" dirty="0"/>
              <a:t> </a:t>
            </a:r>
            <a:r>
              <a:rPr lang="en-US" dirty="0" err="1"/>
              <a:t>parteneriatul</a:t>
            </a:r>
            <a:r>
              <a:rPr lang="en-US" dirty="0"/>
              <a:t> cu PMB – ASSMB, MS </a:t>
            </a:r>
            <a:r>
              <a:rPr lang="en-US" dirty="0" err="1"/>
              <a:t>si</a:t>
            </a:r>
            <a:r>
              <a:rPr lang="en-US" dirty="0"/>
              <a:t> ONG, </a:t>
            </a:r>
            <a:r>
              <a:rPr lang="ro-RO" dirty="0"/>
              <a:t>care să furnizeze servicii medico-psiho-sociale pentru grupurile vulnerabile</a:t>
            </a:r>
            <a:r>
              <a:rPr lang="en-GB" dirty="0"/>
              <a:t> la HIV TB, Hep. </a:t>
            </a:r>
            <a:r>
              <a:rPr lang="en-GB" dirty="0" err="1"/>
              <a:t>virale</a:t>
            </a:r>
            <a:r>
              <a:rPr lang="ro-RO" dirty="0"/>
              <a:t> din București (</a:t>
            </a:r>
            <a:r>
              <a:rPr lang="en-GB" dirty="0" err="1"/>
              <a:t>consumatori</a:t>
            </a:r>
            <a:r>
              <a:rPr lang="en-GB" dirty="0"/>
              <a:t> de </a:t>
            </a:r>
            <a:r>
              <a:rPr lang="en-GB" dirty="0" err="1"/>
              <a:t>droguri</a:t>
            </a:r>
            <a:r>
              <a:rPr lang="en-GB" dirty="0"/>
              <a:t> </a:t>
            </a:r>
            <a:r>
              <a:rPr lang="en-GB" dirty="0" err="1"/>
              <a:t>injectabile</a:t>
            </a:r>
            <a:r>
              <a:rPr lang="ro-RO" dirty="0"/>
              <a:t>, persoane fara adapost) și continuarea serviciilor de reducere a riscurilor. </a:t>
            </a:r>
            <a:endParaRPr lang="en-US" dirty="0"/>
          </a:p>
        </p:txBody>
      </p:sp>
    </p:spTree>
    <p:extLst>
      <p:ext uri="{BB962C8B-B14F-4D97-AF65-F5344CB8AC3E}">
        <p14:creationId xmlns:p14="http://schemas.microsoft.com/office/powerpoint/2010/main" val="14822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sz="3600" dirty="0"/>
              <a:t>4.1.1 – </a:t>
            </a:r>
            <a:r>
              <a:rPr lang="en-US" sz="3600" dirty="0" err="1"/>
              <a:t>Componenta</a:t>
            </a:r>
            <a:r>
              <a:rPr lang="en-US" sz="3600" dirty="0"/>
              <a:t> re. </a:t>
            </a:r>
            <a:r>
              <a:rPr lang="ro-RO" sz="3600" dirty="0"/>
              <a:t>Dezvoltarea unui model de servicii integrate</a:t>
            </a:r>
            <a:r>
              <a:rPr lang="en-US" dirty="0"/>
              <a:t/>
            </a:r>
            <a:br>
              <a:rPr lang="en-US" dirty="0"/>
            </a:br>
            <a:endParaRPr lang="en-US" dirty="0"/>
          </a:p>
        </p:txBody>
      </p:sp>
      <p:sp>
        <p:nvSpPr>
          <p:cNvPr id="3" name="Content Placeholder 2"/>
          <p:cNvSpPr>
            <a:spLocks noGrp="1"/>
          </p:cNvSpPr>
          <p:nvPr>
            <p:ph idx="1"/>
          </p:nvPr>
        </p:nvSpPr>
        <p:spPr>
          <a:xfrm>
            <a:off x="533400" y="1295400"/>
            <a:ext cx="8229600" cy="5410200"/>
          </a:xfrm>
        </p:spPr>
        <p:txBody>
          <a:bodyPr>
            <a:normAutofit fontScale="92500"/>
          </a:bodyPr>
          <a:lstStyle/>
          <a:p>
            <a:pPr marL="0" indent="0">
              <a:buNone/>
            </a:pPr>
            <a:r>
              <a:rPr lang="en-US" sz="2400" b="1" dirty="0"/>
              <a:t>Context</a:t>
            </a:r>
            <a:r>
              <a:rPr lang="ro-RO" sz="2400" b="1" dirty="0"/>
              <a:t>:</a:t>
            </a:r>
          </a:p>
          <a:p>
            <a:r>
              <a:rPr lang="ro-RO" sz="2400" dirty="0"/>
              <a:t>Ideea centrului a apărut în 2017 ca urmare a mai multor activități de advocacy derulate de RAA în cadrul grantului </a:t>
            </a:r>
            <a:r>
              <a:rPr lang="en-US" sz="2400" dirty="0"/>
              <a:t>FG anterior (ROU-T-RAA), </a:t>
            </a:r>
            <a:r>
              <a:rPr lang="en-US" sz="2400" dirty="0" err="1"/>
              <a:t>inclusiv</a:t>
            </a:r>
            <a:r>
              <a:rPr lang="en-US" sz="2400" dirty="0"/>
              <a:t> a </a:t>
            </a:r>
            <a:r>
              <a:rPr lang="en-US" sz="2400" dirty="0" err="1"/>
              <a:t>unei</a:t>
            </a:r>
            <a:r>
              <a:rPr lang="en-US" sz="2400" dirty="0"/>
              <a:t> </a:t>
            </a:r>
            <a:r>
              <a:rPr lang="en-US" sz="2400" dirty="0" err="1"/>
              <a:t>vizite</a:t>
            </a:r>
            <a:r>
              <a:rPr lang="en-US" sz="2400" dirty="0"/>
              <a:t> de </a:t>
            </a:r>
            <a:r>
              <a:rPr lang="en-US" sz="2400" dirty="0" err="1"/>
              <a:t>studiu</a:t>
            </a:r>
            <a:r>
              <a:rPr lang="en-US" sz="2400" dirty="0"/>
              <a:t> in </a:t>
            </a:r>
            <a:r>
              <a:rPr lang="en-US" sz="2400" dirty="0" err="1"/>
              <a:t>Portugalia</a:t>
            </a:r>
            <a:r>
              <a:rPr lang="en-US" sz="2400" dirty="0"/>
              <a:t> </a:t>
            </a:r>
            <a:r>
              <a:rPr lang="en-US" sz="2400" dirty="0" err="1"/>
              <a:t>organizata</a:t>
            </a:r>
            <a:r>
              <a:rPr lang="en-US" sz="2400" dirty="0"/>
              <a:t> de RAA pentru </a:t>
            </a:r>
            <a:r>
              <a:rPr lang="en-US" sz="2400" dirty="0" err="1"/>
              <a:t>parlamentari</a:t>
            </a:r>
            <a:r>
              <a:rPr lang="en-US" sz="2400" dirty="0"/>
              <a:t> din </a:t>
            </a:r>
            <a:r>
              <a:rPr lang="en-US" sz="2400" dirty="0" err="1"/>
              <a:t>comisia</a:t>
            </a:r>
            <a:r>
              <a:rPr lang="en-US" sz="2400" dirty="0"/>
              <a:t> de </a:t>
            </a:r>
            <a:r>
              <a:rPr lang="en-US" sz="2400" dirty="0" err="1"/>
              <a:t>sanatate</a:t>
            </a:r>
            <a:r>
              <a:rPr lang="en-US" sz="2400" dirty="0"/>
              <a:t> a Cam. Dep., PMB, advocates</a:t>
            </a:r>
            <a:r>
              <a:rPr lang="ro-RO" sz="2400" dirty="0"/>
              <a:t>.</a:t>
            </a:r>
          </a:p>
          <a:p>
            <a:r>
              <a:rPr lang="ro-RO" sz="2400" dirty="0"/>
              <a:t>Astfel, în 2018, RAA a reușit să aducă împreună, într-un parteneriat multisectorial semnat de către: Ministerul Sănătății, Primăria Municipiului București – prin Administrația Spitalelor și Serviciilor Medicale ale Mun. București, Spitalul Sf. Stelian, Spitalul Clinic </a:t>
            </a:r>
            <a:r>
              <a:rPr lang="en-GB" sz="2400" dirty="0"/>
              <a:t>“Victor Babe</a:t>
            </a:r>
            <a:r>
              <a:rPr lang="ro-RO" sz="2400" dirty="0"/>
              <a:t>ș</a:t>
            </a:r>
            <a:r>
              <a:rPr lang="en-GB" sz="2400" dirty="0"/>
              <a:t>”</a:t>
            </a:r>
            <a:r>
              <a:rPr lang="ro-RO" sz="2400" dirty="0"/>
              <a:t>, Asociația Română Anti-SIDA, Asociația Carusel, Romanian Harm Reduction Network</a:t>
            </a:r>
          </a:p>
          <a:p>
            <a:r>
              <a:rPr lang="ro-RO" sz="2400" dirty="0"/>
              <a:t>Ca urmare a acestui parteneriat, Centrul a fost introdus de către ASSMB în strategia de dezvoltare 2019-2020, Strategie ce a fost votată de către Consiliul General al Mun. București. </a:t>
            </a:r>
          </a:p>
          <a:p>
            <a:endParaRPr lang="en-US" sz="2000" dirty="0"/>
          </a:p>
          <a:p>
            <a:pPr marL="0" indent="0">
              <a:buNone/>
            </a:pPr>
            <a:endParaRPr lang="en-US" dirty="0"/>
          </a:p>
        </p:txBody>
      </p:sp>
    </p:spTree>
    <p:extLst>
      <p:ext uri="{BB962C8B-B14F-4D97-AF65-F5344CB8AC3E}">
        <p14:creationId xmlns:p14="http://schemas.microsoft.com/office/powerpoint/2010/main" val="363333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28600"/>
            <a:ext cx="12327468" cy="69342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4672386"/>
            <a:ext cx="3253140" cy="20332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64781"/>
            <a:ext cx="3829537" cy="23348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72" y="2206165"/>
            <a:ext cx="3145670" cy="209330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7531" y="-417118"/>
            <a:ext cx="2224886" cy="222488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9421" y="4656838"/>
            <a:ext cx="2964231" cy="197256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0484" y="2298551"/>
            <a:ext cx="2472715" cy="1852150"/>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19200" y="-76764"/>
            <a:ext cx="3047296" cy="2025467"/>
          </a:xfrm>
          <a:prstGeom prst="rect">
            <a:avLst/>
          </a:prstGeom>
        </p:spPr>
      </p:pic>
      <p:sp>
        <p:nvSpPr>
          <p:cNvPr id="8" name="TextBox 7"/>
          <p:cNvSpPr txBox="1"/>
          <p:nvPr/>
        </p:nvSpPr>
        <p:spPr>
          <a:xfrm>
            <a:off x="76200" y="3974068"/>
            <a:ext cx="2286000" cy="369332"/>
          </a:xfrm>
          <a:prstGeom prst="rect">
            <a:avLst/>
          </a:prstGeom>
          <a:solidFill>
            <a:schemeClr val="tx1"/>
          </a:solidFill>
        </p:spPr>
        <p:txBody>
          <a:bodyPr wrap="square" rtlCol="0">
            <a:spAutoFit/>
          </a:bodyPr>
          <a:lstStyle/>
          <a:p>
            <a:r>
              <a:rPr lang="en-US" dirty="0" err="1">
                <a:solidFill>
                  <a:schemeClr val="bg1"/>
                </a:solidFill>
              </a:rPr>
              <a:t>Schimb</a:t>
            </a:r>
            <a:r>
              <a:rPr lang="en-US" dirty="0">
                <a:solidFill>
                  <a:schemeClr val="bg1"/>
                </a:solidFill>
              </a:rPr>
              <a:t> de </a:t>
            </a:r>
            <a:r>
              <a:rPr lang="en-US" dirty="0" err="1">
                <a:solidFill>
                  <a:schemeClr val="bg1"/>
                </a:solidFill>
              </a:rPr>
              <a:t>seringi</a:t>
            </a:r>
            <a:endParaRPr lang="en-GB" dirty="0">
              <a:solidFill>
                <a:schemeClr val="bg1"/>
              </a:solidFill>
            </a:endParaRPr>
          </a:p>
        </p:txBody>
      </p:sp>
      <p:sp>
        <p:nvSpPr>
          <p:cNvPr id="13" name="TextBox 12"/>
          <p:cNvSpPr txBox="1"/>
          <p:nvPr/>
        </p:nvSpPr>
        <p:spPr>
          <a:xfrm>
            <a:off x="7258537" y="1579371"/>
            <a:ext cx="2286000" cy="369332"/>
          </a:xfrm>
          <a:prstGeom prst="rect">
            <a:avLst/>
          </a:prstGeom>
          <a:solidFill>
            <a:schemeClr val="tx1"/>
          </a:solidFill>
        </p:spPr>
        <p:txBody>
          <a:bodyPr wrap="square" rtlCol="0">
            <a:spAutoFit/>
          </a:bodyPr>
          <a:lstStyle/>
          <a:p>
            <a:r>
              <a:rPr lang="en-US" dirty="0" err="1">
                <a:solidFill>
                  <a:schemeClr val="bg1"/>
                </a:solidFill>
              </a:rPr>
              <a:t>Adapost</a:t>
            </a:r>
            <a:r>
              <a:rPr lang="en-US" dirty="0">
                <a:solidFill>
                  <a:schemeClr val="bg1"/>
                </a:solidFill>
              </a:rPr>
              <a:t> </a:t>
            </a:r>
            <a:r>
              <a:rPr lang="en-US" dirty="0" err="1">
                <a:solidFill>
                  <a:schemeClr val="bg1"/>
                </a:solidFill>
              </a:rPr>
              <a:t>temporar</a:t>
            </a:r>
            <a:endParaRPr lang="en-GB" dirty="0">
              <a:solidFill>
                <a:schemeClr val="bg1"/>
              </a:solidFill>
            </a:endParaRPr>
          </a:p>
        </p:txBody>
      </p:sp>
      <p:sp>
        <p:nvSpPr>
          <p:cNvPr id="14" name="TextBox 13"/>
          <p:cNvSpPr txBox="1"/>
          <p:nvPr/>
        </p:nvSpPr>
        <p:spPr>
          <a:xfrm>
            <a:off x="7268062" y="6336268"/>
            <a:ext cx="2286000" cy="369332"/>
          </a:xfrm>
          <a:prstGeom prst="rect">
            <a:avLst/>
          </a:prstGeom>
          <a:solidFill>
            <a:schemeClr val="tx1"/>
          </a:solidFill>
        </p:spPr>
        <p:txBody>
          <a:bodyPr wrap="square" rtlCol="0">
            <a:spAutoFit/>
          </a:bodyPr>
          <a:lstStyle/>
          <a:p>
            <a:r>
              <a:rPr lang="en-US" dirty="0" err="1">
                <a:solidFill>
                  <a:schemeClr val="bg1"/>
                </a:solidFill>
              </a:rPr>
              <a:t>Consiliere</a:t>
            </a:r>
            <a:r>
              <a:rPr lang="en-US" dirty="0">
                <a:solidFill>
                  <a:schemeClr val="bg1"/>
                </a:solidFill>
              </a:rPr>
              <a:t> </a:t>
            </a:r>
            <a:r>
              <a:rPr lang="en-US" dirty="0" err="1">
                <a:solidFill>
                  <a:schemeClr val="bg1"/>
                </a:solidFill>
              </a:rPr>
              <a:t>psihologica</a:t>
            </a:r>
            <a:endParaRPr lang="en-GB" dirty="0">
              <a:solidFill>
                <a:schemeClr val="bg1"/>
              </a:solidFill>
            </a:endParaRPr>
          </a:p>
        </p:txBody>
      </p:sp>
      <p:sp>
        <p:nvSpPr>
          <p:cNvPr id="15" name="TextBox 14"/>
          <p:cNvSpPr txBox="1"/>
          <p:nvPr/>
        </p:nvSpPr>
        <p:spPr>
          <a:xfrm>
            <a:off x="2681382" y="1607946"/>
            <a:ext cx="2286000" cy="369332"/>
          </a:xfrm>
          <a:prstGeom prst="rect">
            <a:avLst/>
          </a:prstGeom>
          <a:solidFill>
            <a:schemeClr val="tx1"/>
          </a:solidFill>
        </p:spPr>
        <p:txBody>
          <a:bodyPr wrap="square" rtlCol="0">
            <a:spAutoFit/>
          </a:bodyPr>
          <a:lstStyle/>
          <a:p>
            <a:r>
              <a:rPr lang="en-US" dirty="0" err="1">
                <a:solidFill>
                  <a:schemeClr val="bg1"/>
                </a:solidFill>
              </a:rPr>
              <a:t>Tratament</a:t>
            </a:r>
            <a:r>
              <a:rPr lang="en-US" dirty="0">
                <a:solidFill>
                  <a:schemeClr val="bg1"/>
                </a:solidFill>
              </a:rPr>
              <a:t> </a:t>
            </a:r>
            <a:r>
              <a:rPr lang="en-US" dirty="0" err="1">
                <a:solidFill>
                  <a:schemeClr val="bg1"/>
                </a:solidFill>
              </a:rPr>
              <a:t>substitutiv</a:t>
            </a:r>
            <a:endParaRPr lang="en-GB" dirty="0">
              <a:solidFill>
                <a:schemeClr val="bg1"/>
              </a:solidFill>
            </a:endParaRPr>
          </a:p>
        </p:txBody>
      </p:sp>
      <p:sp>
        <p:nvSpPr>
          <p:cNvPr id="16" name="TextBox 15"/>
          <p:cNvSpPr txBox="1"/>
          <p:nvPr/>
        </p:nvSpPr>
        <p:spPr>
          <a:xfrm>
            <a:off x="-1524000" y="1600200"/>
            <a:ext cx="3739768" cy="369332"/>
          </a:xfrm>
          <a:prstGeom prst="rect">
            <a:avLst/>
          </a:prstGeom>
          <a:solidFill>
            <a:schemeClr val="tx1"/>
          </a:solidFill>
        </p:spPr>
        <p:txBody>
          <a:bodyPr wrap="square" rtlCol="0">
            <a:spAutoFit/>
          </a:bodyPr>
          <a:lstStyle/>
          <a:p>
            <a:r>
              <a:rPr lang="en-US" dirty="0" err="1">
                <a:solidFill>
                  <a:schemeClr val="bg1"/>
                </a:solidFill>
              </a:rPr>
              <a:t>Ingrijire</a:t>
            </a:r>
            <a:r>
              <a:rPr lang="en-US" dirty="0">
                <a:solidFill>
                  <a:schemeClr val="bg1"/>
                </a:solidFill>
              </a:rPr>
              <a:t> </a:t>
            </a:r>
            <a:r>
              <a:rPr lang="en-US" dirty="0" err="1">
                <a:solidFill>
                  <a:schemeClr val="bg1"/>
                </a:solidFill>
              </a:rPr>
              <a:t>medicala</a:t>
            </a:r>
            <a:r>
              <a:rPr lang="en-US" dirty="0">
                <a:solidFill>
                  <a:schemeClr val="bg1"/>
                </a:solidFill>
              </a:rPr>
              <a:t>, </a:t>
            </a:r>
            <a:r>
              <a:rPr lang="en-US" dirty="0" err="1">
                <a:solidFill>
                  <a:schemeClr val="bg1"/>
                </a:solidFill>
              </a:rPr>
              <a:t>tratament</a:t>
            </a:r>
            <a:r>
              <a:rPr lang="en-US" dirty="0">
                <a:solidFill>
                  <a:schemeClr val="bg1"/>
                </a:solidFill>
              </a:rPr>
              <a:t>, </a:t>
            </a:r>
            <a:r>
              <a:rPr lang="en-US" dirty="0" err="1">
                <a:solidFill>
                  <a:schemeClr val="bg1"/>
                </a:solidFill>
              </a:rPr>
              <a:t>testare</a:t>
            </a:r>
            <a:endParaRPr lang="en-GB" dirty="0">
              <a:solidFill>
                <a:schemeClr val="bg1"/>
              </a:solidFill>
            </a:endParaRPr>
          </a:p>
        </p:txBody>
      </p:sp>
      <p:sp>
        <p:nvSpPr>
          <p:cNvPr id="17" name="TextBox 16"/>
          <p:cNvSpPr txBox="1"/>
          <p:nvPr/>
        </p:nvSpPr>
        <p:spPr>
          <a:xfrm>
            <a:off x="1676400" y="6337749"/>
            <a:ext cx="2286000" cy="369332"/>
          </a:xfrm>
          <a:prstGeom prst="rect">
            <a:avLst/>
          </a:prstGeom>
          <a:solidFill>
            <a:schemeClr val="tx1"/>
          </a:solidFill>
        </p:spPr>
        <p:txBody>
          <a:bodyPr wrap="square" rtlCol="0">
            <a:spAutoFit/>
          </a:bodyPr>
          <a:lstStyle/>
          <a:p>
            <a:r>
              <a:rPr lang="en-US" dirty="0" err="1">
                <a:solidFill>
                  <a:schemeClr val="bg1"/>
                </a:solidFill>
              </a:rPr>
              <a:t>Consiliere</a:t>
            </a:r>
            <a:r>
              <a:rPr lang="en-US" dirty="0">
                <a:solidFill>
                  <a:schemeClr val="bg1"/>
                </a:solidFill>
              </a:rPr>
              <a:t> </a:t>
            </a:r>
            <a:r>
              <a:rPr lang="en-US" dirty="0" err="1">
                <a:solidFill>
                  <a:schemeClr val="bg1"/>
                </a:solidFill>
              </a:rPr>
              <a:t>sociala</a:t>
            </a:r>
            <a:endParaRPr lang="en-GB" dirty="0">
              <a:solidFill>
                <a:schemeClr val="bg1"/>
              </a:solidFill>
            </a:endParaRPr>
          </a:p>
        </p:txBody>
      </p:sp>
      <p:sp>
        <p:nvSpPr>
          <p:cNvPr id="18" name="TextBox 17"/>
          <p:cNvSpPr txBox="1"/>
          <p:nvPr/>
        </p:nvSpPr>
        <p:spPr>
          <a:xfrm>
            <a:off x="8030484" y="4128607"/>
            <a:ext cx="2286000" cy="369332"/>
          </a:xfrm>
          <a:prstGeom prst="rect">
            <a:avLst/>
          </a:prstGeom>
          <a:solidFill>
            <a:schemeClr val="tx1"/>
          </a:solidFill>
        </p:spPr>
        <p:txBody>
          <a:bodyPr wrap="square" rtlCol="0">
            <a:spAutoFit/>
          </a:bodyPr>
          <a:lstStyle/>
          <a:p>
            <a:r>
              <a:rPr lang="en-US" dirty="0" err="1">
                <a:solidFill>
                  <a:schemeClr val="bg1"/>
                </a:solidFill>
              </a:rPr>
              <a:t>Activitati</a:t>
            </a:r>
            <a:r>
              <a:rPr lang="en-US" dirty="0">
                <a:solidFill>
                  <a:schemeClr val="bg1"/>
                </a:solidFill>
              </a:rPr>
              <a:t> de </a:t>
            </a:r>
            <a:r>
              <a:rPr lang="en-US" dirty="0" err="1">
                <a:solidFill>
                  <a:schemeClr val="bg1"/>
                </a:solidFill>
              </a:rPr>
              <a:t>suport</a:t>
            </a:r>
            <a:endParaRPr lang="en-GB" dirty="0">
              <a:solidFill>
                <a:schemeClr val="bg1"/>
              </a:solidFill>
            </a:endParaRPr>
          </a:p>
        </p:txBody>
      </p:sp>
    </p:spTree>
    <p:extLst>
      <p:ext uri="{BB962C8B-B14F-4D97-AF65-F5344CB8AC3E}">
        <p14:creationId xmlns:p14="http://schemas.microsoft.com/office/powerpoint/2010/main" val="1785659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2785</Words>
  <Application>Microsoft Office PowerPoint</Application>
  <PresentationFormat>On-screen Show (4:3)</PresentationFormat>
  <Paragraphs>215</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Grantul ROU-T-MoH Primitor Principal: Ministerul Sanatatii Finantator: Fondul Global de Lupta Impotreiva SIDA, Tuberculozei si Malariei</vt:lpstr>
      <vt:lpstr>PowerPoint Presentation</vt:lpstr>
      <vt:lpstr>A 4.1.1 – Dezvoltarea unui model de servicii integrate in comunitate  </vt:lpstr>
      <vt:lpstr>4.1.1 – Componenta privind  Continuarea serviciilor de reducere a riscurilor in randul CDI</vt:lpstr>
      <vt:lpstr>4.1.1 – Componenta privind  Continuarea serviciilor de reducere a riscurilor in randul CDI</vt:lpstr>
      <vt:lpstr>PowerPoint Presentation</vt:lpstr>
      <vt:lpstr>4.1.1 – Componenta re. Dezvoltarea unui model de servicii integrate </vt:lpstr>
      <vt:lpstr>4.1.1 – Componenta re. Dezvoltarea unui model de servicii integrate </vt:lpstr>
      <vt:lpstr> </vt:lpstr>
      <vt:lpstr>4.1.1 – Dezvoltarea unui model de servicii integrate (Centrul de excelență) </vt:lpstr>
      <vt:lpstr>4.1.1 – Dezvoltarea unui model de servicii integrate (Centrul de excelență) </vt:lpstr>
      <vt:lpstr>4.1.1 – Dezvoltarea unui model de servicii integrate (Centrul de excelență) </vt:lpstr>
      <vt:lpstr>PowerPoint Presentation</vt:lpstr>
      <vt:lpstr>A5.2.1 Creșterea capacității APL și ONG</vt:lpstr>
      <vt:lpstr>A5.2.1 Creșterea capacității APL și ONG</vt:lpstr>
      <vt:lpstr>PowerPoint Presentation</vt:lpstr>
      <vt:lpstr>PowerPoint Presentation</vt:lpstr>
      <vt:lpstr>A5.2.1 Creșterea capacității APL și ONG</vt:lpstr>
      <vt:lpstr>PowerPoint Presentation</vt:lpstr>
      <vt:lpstr>Advocacy – general</vt:lpstr>
      <vt:lpstr>5.1.1 Advocacy re. Centrul de servicii integrate (5.2.1) </vt:lpstr>
      <vt:lpstr>5.1.1 Advocacy</vt:lpstr>
      <vt:lpstr>5.1.1 Advocacy school (Nov. 2019)</vt:lpstr>
      <vt:lpstr>5.1.1 Advocacy</vt:lpstr>
      <vt:lpstr>PowerPoint Presentation</vt:lpstr>
      <vt:lpstr>RAA este responsabilă cu selectarea și contractarea consultanților naționali pentru a sprijini implementarea următoarelor activități: </vt:lpstr>
      <vt:lpstr>Asistenta tehnica nationala</vt:lpstr>
      <vt:lpstr>Asistenta tehnica nationala</vt:lpstr>
      <vt:lpstr>Asistenta tehnica nationala</vt:lpstr>
      <vt:lpstr>Asistenta tehnica nationala</vt:lpstr>
      <vt:lpstr>Asistenta tehnica nationala</vt:lpstr>
      <vt:lpstr>Optima HIV</vt:lpstr>
      <vt:lpstr>Alte activitati re. suport operational pentru 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ROU-T-MOH transition grant</dc:title>
  <dc:creator>Silvia Asandi</dc:creator>
  <cp:lastModifiedBy>Silvia</cp:lastModifiedBy>
  <cp:revision>181</cp:revision>
  <dcterms:created xsi:type="dcterms:W3CDTF">2019-05-03T09:28:51Z</dcterms:created>
  <dcterms:modified xsi:type="dcterms:W3CDTF">2019-11-15T14:19:54Z</dcterms:modified>
</cp:coreProperties>
</file>